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906000" cy="6858000" type="A4"/>
  <p:notesSz cx="9926638" cy="679767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1pPr>
    <a:lvl2pPr marL="767951" indent="-173408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2pPr>
    <a:lvl3pPr marL="1535902" indent="-346817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3pPr>
    <a:lvl4pPr marL="2305919" indent="-522290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4pPr>
    <a:lvl5pPr marL="3073870" indent="-695698" algn="l" rtl="0" fontAlgn="base">
      <a:spcBef>
        <a:spcPct val="0"/>
      </a:spcBef>
      <a:spcAft>
        <a:spcPct val="0"/>
      </a:spcAft>
      <a:defRPr sz="2500" kern="1200">
        <a:solidFill>
          <a:schemeClr val="tx1"/>
        </a:solidFill>
        <a:latin typeface="Arial" charset="0"/>
        <a:ea typeface="+mn-ea"/>
        <a:cs typeface="+mn-cs"/>
      </a:defRPr>
    </a:lvl5pPr>
    <a:lvl6pPr marL="2972714" algn="l" defTabSz="1189086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6pPr>
    <a:lvl7pPr marL="3567257" algn="l" defTabSz="1189086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7pPr>
    <a:lvl8pPr marL="4161800" algn="l" defTabSz="1189086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8pPr>
    <a:lvl9pPr marL="4756343" algn="l" defTabSz="1189086" rtl="0" eaLnBrk="1" latinLnBrk="0" hangingPunct="1">
      <a:defRPr sz="2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33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7" autoAdjust="0"/>
  </p:normalViewPr>
  <p:slideViewPr>
    <p:cSldViewPr snapToGrid="0">
      <p:cViewPr varScale="1">
        <p:scale>
          <a:sx n="107" d="100"/>
          <a:sy n="107" d="100"/>
        </p:scale>
        <p:origin x="-840" y="-252"/>
      </p:cViewPr>
      <p:guideLst>
        <p:guide orient="horz" pos="2161"/>
        <p:guide pos="312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484" y="2130779"/>
            <a:ext cx="8421035" cy="14695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4966" y="3886603"/>
            <a:ext cx="6936072" cy="1751794"/>
          </a:xfrm>
        </p:spPr>
        <p:txBody>
          <a:bodyPr/>
          <a:lstStyle>
            <a:lvl1pPr marL="0" indent="0" algn="ctr">
              <a:buNone/>
              <a:defRPr/>
            </a:lvl1pPr>
            <a:lvl2pPr marL="768923" indent="0" algn="ctr">
              <a:buNone/>
              <a:defRPr/>
            </a:lvl2pPr>
            <a:lvl3pPr marL="1537845" indent="0" algn="ctr">
              <a:buNone/>
              <a:defRPr/>
            </a:lvl3pPr>
            <a:lvl4pPr marL="2306767" indent="0" algn="ctr">
              <a:buNone/>
              <a:defRPr/>
            </a:lvl4pPr>
            <a:lvl5pPr marL="3075689" indent="0" algn="ctr">
              <a:buNone/>
              <a:defRPr/>
            </a:lvl5pPr>
            <a:lvl6pPr marL="3844612" indent="0" algn="ctr">
              <a:buNone/>
              <a:defRPr/>
            </a:lvl6pPr>
            <a:lvl7pPr marL="4613534" indent="0" algn="ctr">
              <a:buNone/>
              <a:defRPr/>
            </a:lvl7pPr>
            <a:lvl8pPr marL="5382456" indent="0" algn="ctr">
              <a:buNone/>
              <a:defRPr/>
            </a:lvl8pPr>
            <a:lvl9pPr marL="6151378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381080-DAA6-4141-9034-5C145EF6767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73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17A36-604F-4D42-ABC5-F009608F422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05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3567" y="274159"/>
            <a:ext cx="2227448" cy="58520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4990" y="274159"/>
            <a:ext cx="6488917" cy="585208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F3FA7-C1B4-401B-8E30-B4314C84FC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708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94990" y="274160"/>
            <a:ext cx="8916024" cy="114300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4991" y="1600605"/>
            <a:ext cx="4357143" cy="21650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51790" y="1600605"/>
            <a:ext cx="4359222" cy="21650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4991" y="3959175"/>
            <a:ext cx="4357143" cy="21670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51790" y="3959175"/>
            <a:ext cx="4359222" cy="216706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E4B8B-D3FA-4E54-9C01-B967D1DAB5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052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55606-73BD-4F6F-8DAF-F103579163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87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998" y="4406699"/>
            <a:ext cx="8421036" cy="1362730"/>
          </a:xfrm>
        </p:spPr>
        <p:txBody>
          <a:bodyPr anchor="t"/>
          <a:lstStyle>
            <a:lvl1pPr algn="l">
              <a:defRPr sz="68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1998" y="2906890"/>
            <a:ext cx="8421036" cy="1499809"/>
          </a:xfrm>
        </p:spPr>
        <p:txBody>
          <a:bodyPr anchor="b"/>
          <a:lstStyle>
            <a:lvl1pPr marL="0" indent="0">
              <a:buNone/>
              <a:defRPr sz="3400"/>
            </a:lvl1pPr>
            <a:lvl2pPr marL="768923" indent="0">
              <a:buNone/>
              <a:defRPr sz="3000"/>
            </a:lvl2pPr>
            <a:lvl3pPr marL="1537845" indent="0">
              <a:buNone/>
              <a:defRPr sz="2700"/>
            </a:lvl3pPr>
            <a:lvl4pPr marL="2306767" indent="0">
              <a:buNone/>
              <a:defRPr sz="2300"/>
            </a:lvl4pPr>
            <a:lvl5pPr marL="3075689" indent="0">
              <a:buNone/>
              <a:defRPr sz="2300"/>
            </a:lvl5pPr>
            <a:lvl6pPr marL="3844612" indent="0">
              <a:buNone/>
              <a:defRPr sz="2300"/>
            </a:lvl6pPr>
            <a:lvl7pPr marL="4613534" indent="0">
              <a:buNone/>
              <a:defRPr sz="2300"/>
            </a:lvl7pPr>
            <a:lvl8pPr marL="5382456" indent="0">
              <a:buNone/>
              <a:defRPr sz="2300"/>
            </a:lvl8pPr>
            <a:lvl9pPr marL="6151378" indent="0">
              <a:buNone/>
              <a:defRPr sz="2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3F1E3-75C1-48E6-9ED1-5E79F89FAF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74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4991" y="1600604"/>
            <a:ext cx="4357143" cy="4525636"/>
          </a:xfr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4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51790" y="1600604"/>
            <a:ext cx="4359222" cy="4525636"/>
          </a:xfrm>
        </p:spPr>
        <p:txBody>
          <a:bodyPr/>
          <a:lstStyle>
            <a:lvl1pPr>
              <a:defRPr sz="4700"/>
            </a:lvl1pPr>
            <a:lvl2pPr>
              <a:defRPr sz="4000"/>
            </a:lvl2pPr>
            <a:lvl3pPr>
              <a:defRPr sz="34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2CC55E-175C-49E2-92D8-CA60E4C403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002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4988" y="1536096"/>
            <a:ext cx="4377941" cy="639032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8923" indent="0">
              <a:buNone/>
              <a:defRPr sz="3400" b="1"/>
            </a:lvl2pPr>
            <a:lvl3pPr marL="1537845" indent="0">
              <a:buNone/>
              <a:defRPr sz="3000" b="1"/>
            </a:lvl3pPr>
            <a:lvl4pPr marL="2306767" indent="0">
              <a:buNone/>
              <a:defRPr sz="2700" b="1"/>
            </a:lvl4pPr>
            <a:lvl5pPr marL="3075689" indent="0">
              <a:buNone/>
              <a:defRPr sz="2700" b="1"/>
            </a:lvl5pPr>
            <a:lvl6pPr marL="3844612" indent="0">
              <a:buNone/>
              <a:defRPr sz="2700" b="1"/>
            </a:lvl6pPr>
            <a:lvl7pPr marL="4613534" indent="0">
              <a:buNone/>
              <a:defRPr sz="2700" b="1"/>
            </a:lvl7pPr>
            <a:lvl8pPr marL="5382456" indent="0">
              <a:buNone/>
              <a:defRPr sz="2700" b="1"/>
            </a:lvl8pPr>
            <a:lvl9pPr marL="6151378" indent="0">
              <a:buNone/>
              <a:defRPr sz="2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988" y="2175129"/>
            <a:ext cx="4377941" cy="3951111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3071" y="1536096"/>
            <a:ext cx="4377941" cy="639032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8923" indent="0">
              <a:buNone/>
              <a:defRPr sz="3400" b="1"/>
            </a:lvl2pPr>
            <a:lvl3pPr marL="1537845" indent="0">
              <a:buNone/>
              <a:defRPr sz="3000" b="1"/>
            </a:lvl3pPr>
            <a:lvl4pPr marL="2306767" indent="0">
              <a:buNone/>
              <a:defRPr sz="2700" b="1"/>
            </a:lvl4pPr>
            <a:lvl5pPr marL="3075689" indent="0">
              <a:buNone/>
              <a:defRPr sz="2700" b="1"/>
            </a:lvl5pPr>
            <a:lvl6pPr marL="3844612" indent="0">
              <a:buNone/>
              <a:defRPr sz="2700" b="1"/>
            </a:lvl6pPr>
            <a:lvl7pPr marL="4613534" indent="0">
              <a:buNone/>
              <a:defRPr sz="2700" b="1"/>
            </a:lvl7pPr>
            <a:lvl8pPr marL="5382456" indent="0">
              <a:buNone/>
              <a:defRPr sz="2700" b="1"/>
            </a:lvl8pPr>
            <a:lvl9pPr marL="6151378" indent="0">
              <a:buNone/>
              <a:defRPr sz="27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3071" y="2175129"/>
            <a:ext cx="4377941" cy="3951111"/>
          </a:xfrm>
        </p:spPr>
        <p:txBody>
          <a:bodyPr/>
          <a:lstStyle>
            <a:lvl1pPr>
              <a:defRPr sz="4000"/>
            </a:lvl1pPr>
            <a:lvl2pPr>
              <a:defRPr sz="3400"/>
            </a:lvl2pPr>
            <a:lvl3pPr>
              <a:defRPr sz="30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7645F-8370-4FE3-B15D-828BD990F8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142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A37EF-6B76-4A67-81D6-B3368A6CA2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336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D3E27-87B6-4727-9AFD-9DE8748164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142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991" y="272144"/>
            <a:ext cx="3259018" cy="1163158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555" y="272144"/>
            <a:ext cx="5538460" cy="5854095"/>
          </a:xfrm>
        </p:spPr>
        <p:txBody>
          <a:bodyPr/>
          <a:lstStyle>
            <a:lvl1pPr>
              <a:defRPr sz="5300"/>
            </a:lvl1pPr>
            <a:lvl2pPr>
              <a:defRPr sz="4700"/>
            </a:lvl2pPr>
            <a:lvl3pPr>
              <a:defRPr sz="40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4991" y="1435301"/>
            <a:ext cx="3259018" cy="4690938"/>
          </a:xfrm>
        </p:spPr>
        <p:txBody>
          <a:bodyPr/>
          <a:lstStyle>
            <a:lvl1pPr marL="0" indent="0">
              <a:buNone/>
              <a:defRPr sz="2300"/>
            </a:lvl1pPr>
            <a:lvl2pPr marL="768923" indent="0">
              <a:buNone/>
              <a:defRPr sz="2100"/>
            </a:lvl2pPr>
            <a:lvl3pPr marL="1537845" indent="0">
              <a:buNone/>
              <a:defRPr sz="1700"/>
            </a:lvl3pPr>
            <a:lvl4pPr marL="2306767" indent="0">
              <a:buNone/>
              <a:defRPr sz="1600"/>
            </a:lvl4pPr>
            <a:lvl5pPr marL="3075689" indent="0">
              <a:buNone/>
              <a:defRPr sz="1600"/>
            </a:lvl5pPr>
            <a:lvl6pPr marL="3844612" indent="0">
              <a:buNone/>
              <a:defRPr sz="1600"/>
            </a:lvl6pPr>
            <a:lvl7pPr marL="4613534" indent="0">
              <a:buNone/>
              <a:defRPr sz="1600"/>
            </a:lvl7pPr>
            <a:lvl8pPr marL="5382456" indent="0">
              <a:buNone/>
              <a:defRPr sz="1600"/>
            </a:lvl8pPr>
            <a:lvl9pPr marL="6151378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B2CEBC-180C-4BF9-9535-34A8A79DC3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7896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516" y="4799797"/>
            <a:ext cx="5941936" cy="568476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516" y="612828"/>
            <a:ext cx="5941936" cy="4114396"/>
          </a:xfrm>
        </p:spPr>
        <p:txBody>
          <a:bodyPr/>
          <a:lstStyle>
            <a:lvl1pPr marL="0" indent="0">
              <a:buNone/>
              <a:defRPr sz="5300"/>
            </a:lvl1pPr>
            <a:lvl2pPr marL="768923" indent="0">
              <a:buNone/>
              <a:defRPr sz="4700"/>
            </a:lvl2pPr>
            <a:lvl3pPr marL="1537845" indent="0">
              <a:buNone/>
              <a:defRPr sz="4000"/>
            </a:lvl3pPr>
            <a:lvl4pPr marL="2306767" indent="0">
              <a:buNone/>
              <a:defRPr sz="3400"/>
            </a:lvl4pPr>
            <a:lvl5pPr marL="3075689" indent="0">
              <a:buNone/>
              <a:defRPr sz="3400"/>
            </a:lvl5pPr>
            <a:lvl6pPr marL="3844612" indent="0">
              <a:buNone/>
              <a:defRPr sz="3400"/>
            </a:lvl6pPr>
            <a:lvl7pPr marL="4613534" indent="0">
              <a:buNone/>
              <a:defRPr sz="3400"/>
            </a:lvl7pPr>
            <a:lvl8pPr marL="5382456" indent="0">
              <a:buNone/>
              <a:defRPr sz="3400"/>
            </a:lvl8pPr>
            <a:lvl9pPr marL="6151378" indent="0">
              <a:buNone/>
              <a:defRPr sz="34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516" y="5368271"/>
            <a:ext cx="5941936" cy="804333"/>
          </a:xfrm>
        </p:spPr>
        <p:txBody>
          <a:bodyPr/>
          <a:lstStyle>
            <a:lvl1pPr marL="0" indent="0">
              <a:buNone/>
              <a:defRPr sz="2300"/>
            </a:lvl1pPr>
            <a:lvl2pPr marL="768923" indent="0">
              <a:buNone/>
              <a:defRPr sz="2100"/>
            </a:lvl2pPr>
            <a:lvl3pPr marL="1537845" indent="0">
              <a:buNone/>
              <a:defRPr sz="1700"/>
            </a:lvl3pPr>
            <a:lvl4pPr marL="2306767" indent="0">
              <a:buNone/>
              <a:defRPr sz="1600"/>
            </a:lvl4pPr>
            <a:lvl5pPr marL="3075689" indent="0">
              <a:buNone/>
              <a:defRPr sz="1600"/>
            </a:lvl5pPr>
            <a:lvl6pPr marL="3844612" indent="0">
              <a:buNone/>
              <a:defRPr sz="1600"/>
            </a:lvl6pPr>
            <a:lvl7pPr marL="4613534" indent="0">
              <a:buNone/>
              <a:defRPr sz="1600"/>
            </a:lvl7pPr>
            <a:lvl8pPr marL="5382456" indent="0">
              <a:buNone/>
              <a:defRPr sz="1600"/>
            </a:lvl8pPr>
            <a:lvl9pPr marL="6151378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64298A-E344-438A-8402-2A9B5B0591A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606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4989" y="273748"/>
            <a:ext cx="8916024" cy="1144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565" tIns="62283" rIns="124565" bIns="6228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4989" y="1599588"/>
            <a:ext cx="8916024" cy="4527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4565" tIns="62283" rIns="124565" bIns="6228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4988" y="6245132"/>
            <a:ext cx="2312717" cy="47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4565" tIns="62283" rIns="124565" bIns="62283" numCol="1" anchor="t" anchorCtr="0" compatLnSpc="1">
            <a:prstTxWarp prst="textNoShape">
              <a:avLst/>
            </a:prstTxWarp>
          </a:bodyPr>
          <a:lstStyle>
            <a:lvl1pPr>
              <a:defRPr sz="18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3806" y="6245132"/>
            <a:ext cx="3138390" cy="47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4565" tIns="62283" rIns="124565" bIns="62283" numCol="1" anchor="t" anchorCtr="0" compatLnSpc="1">
            <a:prstTxWarp prst="textNoShape">
              <a:avLst/>
            </a:prstTxWarp>
          </a:bodyPr>
          <a:lstStyle>
            <a:lvl1pPr algn="ctr">
              <a:defRPr sz="18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8295" y="6245132"/>
            <a:ext cx="2312717" cy="475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4565" tIns="62283" rIns="124565" bIns="62283" numCol="1" anchor="t" anchorCtr="0" compatLnSpc="1">
            <a:prstTxWarp prst="textNoShape">
              <a:avLst/>
            </a:prstTxWarp>
          </a:bodyPr>
          <a:lstStyle>
            <a:lvl1pPr algn="r">
              <a:defRPr sz="1800" smtClean="0"/>
            </a:lvl1pPr>
          </a:lstStyle>
          <a:p>
            <a:pPr>
              <a:defRPr/>
            </a:pPr>
            <a:fld id="{BEBA3B55-F932-4B61-865A-89E34132E9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244825" rtl="0" eaLnBrk="0" fontAlgn="base" hangingPunct="0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244825" rtl="0" eaLnBrk="0" fontAlgn="base" hangingPunct="0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Arial" charset="0"/>
        </a:defRPr>
      </a:lvl2pPr>
      <a:lvl3pPr algn="ctr" defTabSz="1244825" rtl="0" eaLnBrk="0" fontAlgn="base" hangingPunct="0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Arial" charset="0"/>
        </a:defRPr>
      </a:lvl3pPr>
      <a:lvl4pPr algn="ctr" defTabSz="1244825" rtl="0" eaLnBrk="0" fontAlgn="base" hangingPunct="0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Arial" charset="0"/>
        </a:defRPr>
      </a:lvl4pPr>
      <a:lvl5pPr algn="ctr" defTabSz="1244825" rtl="0" eaLnBrk="0" fontAlgn="base" hangingPunct="0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Arial" charset="0"/>
        </a:defRPr>
      </a:lvl5pPr>
      <a:lvl6pPr marL="768923" algn="ctr" defTabSz="1246830" rtl="0" fontAlgn="base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Arial" charset="0"/>
        </a:defRPr>
      </a:lvl6pPr>
      <a:lvl7pPr marL="1537845" algn="ctr" defTabSz="1246830" rtl="0" fontAlgn="base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Arial" charset="0"/>
        </a:defRPr>
      </a:lvl7pPr>
      <a:lvl8pPr marL="2306767" algn="ctr" defTabSz="1246830" rtl="0" fontAlgn="base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Arial" charset="0"/>
        </a:defRPr>
      </a:lvl8pPr>
      <a:lvl9pPr marL="3075689" algn="ctr" defTabSz="1246830" rtl="0" fontAlgn="base">
        <a:spcBef>
          <a:spcPct val="0"/>
        </a:spcBef>
        <a:spcAft>
          <a:spcPct val="0"/>
        </a:spcAft>
        <a:defRPr sz="6100">
          <a:solidFill>
            <a:schemeClr val="tx2"/>
          </a:solidFill>
          <a:latin typeface="Arial" charset="0"/>
        </a:defRPr>
      </a:lvl9pPr>
    </p:titleStyle>
    <p:bodyStyle>
      <a:lvl1pPr marL="466551" indent="-466551" algn="l" defTabSz="1244825" rtl="0" eaLnBrk="0" fontAlgn="base" hangingPunct="0">
        <a:spcBef>
          <a:spcPct val="20000"/>
        </a:spcBef>
        <a:spcAft>
          <a:spcPct val="0"/>
        </a:spcAft>
        <a:buChar char="•"/>
        <a:defRPr sz="4400">
          <a:solidFill>
            <a:schemeClr val="tx1"/>
          </a:solidFill>
          <a:latin typeface="+mn-lt"/>
          <a:ea typeface="+mn-ea"/>
          <a:cs typeface="+mn-cs"/>
        </a:defRPr>
      </a:lvl1pPr>
      <a:lvl2pPr marL="1011549" indent="-388104" algn="l" defTabSz="1244825" rtl="0" eaLnBrk="0" fontAlgn="base" hangingPunct="0">
        <a:spcBef>
          <a:spcPct val="20000"/>
        </a:spcBef>
        <a:spcAft>
          <a:spcPct val="0"/>
        </a:spcAft>
        <a:buChar char="–"/>
        <a:defRPr sz="3900">
          <a:solidFill>
            <a:schemeClr val="tx1"/>
          </a:solidFill>
          <a:latin typeface="+mn-lt"/>
        </a:defRPr>
      </a:lvl2pPr>
      <a:lvl3pPr marL="1554483" indent="-309658" algn="l" defTabSz="1244825" rtl="0" eaLnBrk="0" fontAlgn="base" hangingPunct="0">
        <a:spcBef>
          <a:spcPct val="20000"/>
        </a:spcBef>
        <a:spcAft>
          <a:spcPct val="0"/>
        </a:spcAft>
        <a:buChar char="•"/>
        <a:defRPr sz="3300">
          <a:solidFill>
            <a:schemeClr val="tx1"/>
          </a:solidFill>
          <a:latin typeface="+mn-lt"/>
        </a:defRPr>
      </a:lvl3pPr>
      <a:lvl4pPr marL="2177927" indent="-309658" algn="l" defTabSz="1244825" rtl="0" eaLnBrk="0" fontAlgn="base" hangingPunct="0">
        <a:spcBef>
          <a:spcPct val="20000"/>
        </a:spcBef>
        <a:spcAft>
          <a:spcPct val="0"/>
        </a:spcAft>
        <a:buChar char="–"/>
        <a:defRPr sz="2700">
          <a:solidFill>
            <a:schemeClr val="tx1"/>
          </a:solidFill>
          <a:latin typeface="+mn-lt"/>
        </a:defRPr>
      </a:lvl4pPr>
      <a:lvl5pPr marL="2801371" indent="-311723" algn="l" defTabSz="1244825" rtl="0" eaLnBrk="0" fontAlgn="base" hangingPunct="0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5pPr>
      <a:lvl6pPr marL="3572285" indent="-312376" algn="l" defTabSz="1246830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6pPr>
      <a:lvl7pPr marL="4341207" indent="-312376" algn="l" defTabSz="1246830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7pPr>
      <a:lvl8pPr marL="5110130" indent="-312376" algn="l" defTabSz="1246830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8pPr>
      <a:lvl9pPr marL="5879051" indent="-312376" algn="l" defTabSz="1246830" rtl="0" fontAlgn="base">
        <a:spcBef>
          <a:spcPct val="20000"/>
        </a:spcBef>
        <a:spcAft>
          <a:spcPct val="0"/>
        </a:spcAft>
        <a:buChar char="»"/>
        <a:defRPr sz="27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53784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8923" algn="l" defTabSz="153784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37845" algn="l" defTabSz="153784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306767" algn="l" defTabSz="153784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75689" algn="l" defTabSz="153784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44612" algn="l" defTabSz="153784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613534" algn="l" defTabSz="153784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82456" algn="l" defTabSz="153784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51378" algn="l" defTabSz="1537845" rtl="0" eaLnBrk="1" latinLnBrk="0" hangingPunct="1">
        <a:defRPr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6" descr="top-2colsgreen-community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4726" y="3640439"/>
            <a:ext cx="4621275" cy="1094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5"/>
          <p:cNvSpPr>
            <a:spLocks noGrp="1" noChangeArrowheads="1"/>
          </p:cNvSpPr>
          <p:nvPr>
            <p:ph sz="quarter" idx="4294967295"/>
          </p:nvPr>
        </p:nvSpPr>
        <p:spPr>
          <a:xfrm flipV="1">
            <a:off x="0" y="1"/>
            <a:ext cx="4598398" cy="324003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700" b="1" dirty="0">
                <a:latin typeface="Calibri" pitchFamily="34" charset="0"/>
              </a:rPr>
              <a:t>Drop Rates &amp; Infusion Rates</a:t>
            </a:r>
          </a:p>
          <a:p>
            <a:pPr eaLnBrk="1" hangingPunct="1">
              <a:buFontTx/>
              <a:buNone/>
            </a:pPr>
            <a:endParaRPr lang="en-GB" sz="2700" b="1" dirty="0">
              <a:latin typeface="Calibri" pitchFamily="34" charset="0"/>
            </a:endParaRPr>
          </a:p>
          <a:p>
            <a:pPr eaLnBrk="1" hangingPunct="1">
              <a:buFontTx/>
              <a:buNone/>
            </a:pPr>
            <a:endParaRPr lang="en-GB" sz="2300" b="1" dirty="0">
              <a:latin typeface="Calibri" pitchFamily="34" charset="0"/>
            </a:endParaRPr>
          </a:p>
          <a:p>
            <a:pPr eaLnBrk="1" hangingPunct="1">
              <a:buFontTx/>
              <a:buNone/>
            </a:pPr>
            <a:endParaRPr lang="en-GB" sz="1800" b="1" dirty="0">
              <a:solidFill>
                <a:srgbClr val="333399"/>
              </a:solidFill>
              <a:latin typeface="Calibri" pitchFamily="34" charset="0"/>
            </a:endParaRPr>
          </a:p>
          <a:p>
            <a:pPr eaLnBrk="1" hangingPunct="1">
              <a:buFontTx/>
              <a:buNone/>
            </a:pPr>
            <a:endParaRPr lang="en-GB" sz="2700" dirty="0">
              <a:latin typeface="Calibri" pitchFamily="34" charset="0"/>
            </a:endParaRPr>
          </a:p>
        </p:txBody>
      </p:sp>
      <p:sp>
        <p:nvSpPr>
          <p:cNvPr id="2052" name="Rectangle 7"/>
          <p:cNvSpPr>
            <a:spLocks noGrp="1" noChangeArrowheads="1"/>
          </p:cNvSpPr>
          <p:nvPr>
            <p:ph sz="quarter" idx="4294967295"/>
          </p:nvPr>
        </p:nvSpPr>
        <p:spPr>
          <a:xfrm>
            <a:off x="0" y="3568939"/>
            <a:ext cx="4598398" cy="2866181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700" b="1" dirty="0">
                <a:latin typeface="Calibri" pitchFamily="34" charset="0"/>
              </a:rPr>
              <a:t>Units</a:t>
            </a:r>
          </a:p>
          <a:p>
            <a:pPr eaLnBrk="1" hangingPunct="1">
              <a:buFontTx/>
              <a:buNone/>
            </a:pPr>
            <a:endParaRPr lang="en-GB" sz="2700" b="1" dirty="0">
              <a:latin typeface="Calibri" pitchFamily="34" charset="0"/>
            </a:endParaRPr>
          </a:p>
        </p:txBody>
      </p:sp>
      <p:sp>
        <p:nvSpPr>
          <p:cNvPr id="2053" name="Rectangle 8"/>
          <p:cNvSpPr>
            <a:spLocks noGrp="1" noChangeArrowheads="1"/>
          </p:cNvSpPr>
          <p:nvPr>
            <p:ph sz="quarter" idx="4294967295"/>
          </p:nvPr>
        </p:nvSpPr>
        <p:spPr>
          <a:xfrm>
            <a:off x="5307603" y="3617969"/>
            <a:ext cx="4598398" cy="324003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eaLnBrk="1" hangingPunct="1">
              <a:buNone/>
            </a:pPr>
            <a:endParaRPr lang="en-GB" sz="4700" dirty="0">
              <a:solidFill>
                <a:srgbClr val="333399"/>
              </a:solidFill>
              <a:latin typeface="Calibri" pitchFamily="34" charset="0"/>
            </a:endParaRPr>
          </a:p>
          <a:p>
            <a:pPr marL="0" indent="0" eaLnBrk="1" hangingPunct="1">
              <a:buNone/>
            </a:pPr>
            <a:endParaRPr lang="en-GB" sz="4700" dirty="0">
              <a:solidFill>
                <a:srgbClr val="333399"/>
              </a:solidFill>
              <a:latin typeface="Calibri" pitchFamily="34" charset="0"/>
            </a:endParaRPr>
          </a:p>
          <a:p>
            <a:pPr marL="0" indent="0" eaLnBrk="1" hangingPunct="1">
              <a:buNone/>
            </a:pPr>
            <a:endParaRPr lang="en-GB" sz="3300" dirty="0">
              <a:latin typeface="Calibri" pitchFamily="34" charset="0"/>
            </a:endParaRPr>
          </a:p>
          <a:p>
            <a:pPr marL="0" indent="0" eaLnBrk="1" hangingPunct="1">
              <a:lnSpc>
                <a:spcPct val="60000"/>
              </a:lnSpc>
              <a:buNone/>
            </a:pPr>
            <a:endParaRPr lang="en-GB" sz="3300" dirty="0">
              <a:latin typeface="Calibri" pitchFamily="34" charset="0"/>
            </a:endParaRPr>
          </a:p>
          <a:p>
            <a:pPr marL="0" indent="0" eaLnBrk="1" hangingPunct="1">
              <a:buNone/>
            </a:pPr>
            <a:endParaRPr lang="en-GB" sz="3300" dirty="0">
              <a:latin typeface="Calibri" pitchFamily="34" charset="0"/>
            </a:endParaRPr>
          </a:p>
        </p:txBody>
      </p:sp>
      <p:sp>
        <p:nvSpPr>
          <p:cNvPr id="2054" name="Rectangle 53"/>
          <p:cNvSpPr>
            <a:spLocks noGrp="1" noChangeArrowheads="1"/>
          </p:cNvSpPr>
          <p:nvPr>
            <p:ph sz="quarter" idx="4294967295"/>
          </p:nvPr>
        </p:nvSpPr>
        <p:spPr>
          <a:xfrm flipH="1" flipV="1">
            <a:off x="5307603" y="1"/>
            <a:ext cx="4598398" cy="3240032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None/>
            </a:pPr>
            <a:r>
              <a:rPr lang="en-GB" sz="2700" b="1" dirty="0">
                <a:latin typeface="Calibri" pitchFamily="34" charset="0"/>
              </a:rPr>
              <a:t>Dosage</a:t>
            </a:r>
          </a:p>
          <a:p>
            <a:pPr eaLnBrk="1" hangingPunct="1">
              <a:buFontTx/>
              <a:buNone/>
            </a:pPr>
            <a:endParaRPr lang="en-GB" sz="2700" b="1" dirty="0">
              <a:latin typeface="Calibri" pitchFamily="34" charset="0"/>
            </a:endParaRPr>
          </a:p>
          <a:p>
            <a:pPr eaLnBrk="1" hangingPunct="1">
              <a:buFontTx/>
              <a:buNone/>
            </a:pPr>
            <a:r>
              <a:rPr lang="en-GB" sz="2700" b="1" dirty="0">
                <a:latin typeface="Calibri" pitchFamily="34" charset="0"/>
              </a:rPr>
              <a:t>Concentration</a:t>
            </a:r>
          </a:p>
          <a:p>
            <a:pPr eaLnBrk="1" hangingPunct="1"/>
            <a:r>
              <a:rPr lang="en-GB" sz="1400" b="1" dirty="0">
                <a:latin typeface="Calibri" pitchFamily="34" charset="0"/>
              </a:rPr>
              <a:t>Ratio</a:t>
            </a:r>
          </a:p>
          <a:p>
            <a:pPr eaLnBrk="1" hangingPunct="1">
              <a:buFontTx/>
              <a:buNone/>
            </a:pPr>
            <a:r>
              <a:rPr lang="en-US" sz="1400" b="1" dirty="0">
                <a:latin typeface="Calibri" pitchFamily="34" charset="0"/>
              </a:rPr>
              <a:t>	</a:t>
            </a:r>
            <a:r>
              <a:rPr lang="en-US" sz="1400" dirty="0">
                <a:latin typeface="Calibri" pitchFamily="34" charset="0"/>
              </a:rPr>
              <a:t>1:something (one in something) concentration means grams in </a:t>
            </a:r>
            <a:r>
              <a:rPr lang="en-US" sz="1400" dirty="0" err="1">
                <a:latin typeface="Calibri" pitchFamily="34" charset="0"/>
              </a:rPr>
              <a:t>mls</a:t>
            </a:r>
            <a:r>
              <a:rPr lang="en-US" sz="1400" dirty="0">
                <a:latin typeface="Calibri" pitchFamily="34" charset="0"/>
              </a:rPr>
              <a:t>, e.g., 1:100 means 1g in 100ml</a:t>
            </a:r>
          </a:p>
          <a:p>
            <a:pPr eaLnBrk="1" hangingPunct="1"/>
            <a:r>
              <a:rPr lang="en-US" sz="1400" b="1" dirty="0">
                <a:latin typeface="Calibri" pitchFamily="34" charset="0"/>
              </a:rPr>
              <a:t>Percentages</a:t>
            </a:r>
          </a:p>
          <a:p>
            <a:pPr eaLnBrk="1" hangingPunct="1">
              <a:buFontTx/>
              <a:buNone/>
            </a:pPr>
            <a:r>
              <a:rPr lang="en-US" sz="1400" b="1" dirty="0">
                <a:latin typeface="Calibri" pitchFamily="34" charset="0"/>
              </a:rPr>
              <a:t>	</a:t>
            </a:r>
            <a:r>
              <a:rPr lang="en-US" sz="1400" dirty="0">
                <a:latin typeface="Calibri" pitchFamily="34" charset="0"/>
              </a:rPr>
              <a:t>Weight in volume (w/v) – solid dissolved in liquid, e.g., Glucose 5%(w/v) = 5g Glucose in every 100 ml</a:t>
            </a:r>
          </a:p>
        </p:txBody>
      </p:sp>
      <p:sp>
        <p:nvSpPr>
          <p:cNvPr id="2055" name="Rectangle 55"/>
          <p:cNvSpPr>
            <a:spLocks noChangeArrowheads="1"/>
          </p:cNvSpPr>
          <p:nvPr/>
        </p:nvSpPr>
        <p:spPr bwMode="auto">
          <a:xfrm>
            <a:off x="1" y="-270005"/>
            <a:ext cx="310636" cy="540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53784" tIns="76893" rIns="153784" bIns="76893" anchor="ctr">
            <a:spAutoFit/>
          </a:bodyPr>
          <a:lstStyle/>
          <a:p>
            <a:endParaRPr lang="en-US"/>
          </a:p>
        </p:txBody>
      </p:sp>
      <p:sp>
        <p:nvSpPr>
          <p:cNvPr id="2056" name="TextBox 57"/>
          <p:cNvSpPr txBox="1">
            <a:spLocks noChangeArrowheads="1"/>
          </p:cNvSpPr>
          <p:nvPr/>
        </p:nvSpPr>
        <p:spPr bwMode="auto">
          <a:xfrm>
            <a:off x="8263333" y="4187935"/>
            <a:ext cx="1642667" cy="370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53784" tIns="76893" rIns="153784" bIns="76893">
            <a:spAutoFit/>
          </a:bodyPr>
          <a:lstStyle>
            <a:lvl1pPr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1400" dirty="0" err="1" smtClean="0"/>
              <a:t>mccp-ahmed</a:t>
            </a:r>
            <a:r>
              <a:rPr lang="en-GB" sz="1400" dirty="0" smtClean="0"/>
              <a:t>–01</a:t>
            </a:r>
            <a:endParaRPr lang="en-GB" sz="1400" dirty="0"/>
          </a:p>
        </p:txBody>
      </p:sp>
      <p:pic>
        <p:nvPicPr>
          <p:cNvPr id="2057" name="Picture 59" descr="by-nc-sa.eu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529093"/>
            <a:ext cx="952540" cy="32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TextBox 60"/>
          <p:cNvSpPr txBox="1">
            <a:spLocks noChangeArrowheads="1"/>
          </p:cNvSpPr>
          <p:nvPr/>
        </p:nvSpPr>
        <p:spPr bwMode="auto">
          <a:xfrm>
            <a:off x="1799012" y="6506622"/>
            <a:ext cx="2822263" cy="355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3784" tIns="76893" rIns="153784" bIns="76893">
            <a:spAutoFit/>
          </a:bodyPr>
          <a:lstStyle>
            <a:lvl1pPr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1300"/>
              <a:t>www.mathcentre.ac.uk</a:t>
            </a:r>
          </a:p>
        </p:txBody>
      </p:sp>
      <p:sp>
        <p:nvSpPr>
          <p:cNvPr id="2059" name="TextBox 61"/>
          <p:cNvSpPr txBox="1">
            <a:spLocks noChangeArrowheads="1"/>
          </p:cNvSpPr>
          <p:nvPr/>
        </p:nvSpPr>
        <p:spPr bwMode="auto">
          <a:xfrm>
            <a:off x="5247290" y="4608771"/>
            <a:ext cx="4317626" cy="416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53784" tIns="76893" rIns="153784" bIns="76893">
            <a:spAutoFit/>
          </a:bodyPr>
          <a:lstStyle/>
          <a:p>
            <a:pPr>
              <a:defRPr/>
            </a:pPr>
            <a:r>
              <a:rPr lang="en-GB" sz="1700" dirty="0">
                <a:latin typeface="+mj-lt"/>
                <a:cs typeface="Arial" pitchFamily="34" charset="0"/>
              </a:rPr>
              <a:t>Nursing</a:t>
            </a:r>
            <a:r>
              <a:rPr lang="en-GB" sz="1700" dirty="0">
                <a:latin typeface="+mj-lt"/>
              </a:rPr>
              <a:t> Medication Calculation Formulae</a:t>
            </a:r>
          </a:p>
        </p:txBody>
      </p:sp>
      <p:sp>
        <p:nvSpPr>
          <p:cNvPr id="2060" name="TextBox 63"/>
          <p:cNvSpPr txBox="1">
            <a:spLocks noChangeArrowheads="1"/>
          </p:cNvSpPr>
          <p:nvPr/>
        </p:nvSpPr>
        <p:spPr bwMode="auto">
          <a:xfrm>
            <a:off x="5401193" y="6343191"/>
            <a:ext cx="2429185" cy="509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3784" tIns="76893" rIns="153784" bIns="76893">
            <a:spAutoFit/>
          </a:bodyPr>
          <a:lstStyle>
            <a:lvl1pPr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200" dirty="0"/>
              <a:t>© Shazia Ahmed </a:t>
            </a:r>
          </a:p>
          <a:p>
            <a:pPr eaLnBrk="1" hangingPunct="1"/>
            <a:r>
              <a:rPr lang="en-GB" sz="1000" dirty="0"/>
              <a:t>University of Glasgow</a:t>
            </a:r>
          </a:p>
        </p:txBody>
      </p:sp>
      <p:sp>
        <p:nvSpPr>
          <p:cNvPr id="2061" name="TextBox 64"/>
          <p:cNvSpPr txBox="1">
            <a:spLocks noChangeArrowheads="1"/>
          </p:cNvSpPr>
          <p:nvPr/>
        </p:nvSpPr>
        <p:spPr bwMode="auto">
          <a:xfrm>
            <a:off x="7684793" y="6337061"/>
            <a:ext cx="2221207" cy="531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3784" tIns="76893" rIns="153784" bIns="76893">
            <a:spAutoFit/>
          </a:bodyPr>
          <a:lstStyle>
            <a:lvl1pPr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1400">
                <a:latin typeface="Calibri" pitchFamily="34" charset="0"/>
              </a:rPr>
              <a:t>Reviewed by : </a:t>
            </a:r>
            <a:r>
              <a:rPr lang="en-GB" sz="1200"/>
              <a:t>Aiping Xu</a:t>
            </a:r>
            <a:endParaRPr lang="en-GB" sz="1200">
              <a:latin typeface="Calibri" pitchFamily="34" charset="0"/>
            </a:endParaRPr>
          </a:p>
          <a:p>
            <a:pPr algn="r" eaLnBrk="1" hangingPunct="1"/>
            <a:r>
              <a:rPr lang="en-GB" sz="1000"/>
              <a:t>University of Coventry</a:t>
            </a:r>
          </a:p>
        </p:txBody>
      </p:sp>
      <p:pic>
        <p:nvPicPr>
          <p:cNvPr id="2062" name="Picture 9" descr="YGOO563-19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4111" y="5076596"/>
            <a:ext cx="1697102" cy="105617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63" name="Group 77"/>
          <p:cNvGrpSpPr>
            <a:grpSpLocks/>
          </p:cNvGrpSpPr>
          <p:nvPr/>
        </p:nvGrpSpPr>
        <p:grpSpPr bwMode="auto">
          <a:xfrm>
            <a:off x="172622" y="3836558"/>
            <a:ext cx="4126287" cy="1648617"/>
            <a:chOff x="137" y="1927"/>
            <a:chExt cx="1984" cy="807"/>
          </a:xfrm>
        </p:grpSpPr>
        <p:grpSp>
          <p:nvGrpSpPr>
            <p:cNvPr id="2070" name="Group 10"/>
            <p:cNvGrpSpPr>
              <a:grpSpLocks/>
            </p:cNvGrpSpPr>
            <p:nvPr/>
          </p:nvGrpSpPr>
          <p:grpSpPr bwMode="auto">
            <a:xfrm>
              <a:off x="137" y="2018"/>
              <a:ext cx="1984" cy="481"/>
              <a:chOff x="1975" y="9645"/>
              <a:chExt cx="7266" cy="1886"/>
            </a:xfrm>
          </p:grpSpPr>
          <p:grpSp>
            <p:nvGrpSpPr>
              <p:cNvPr id="2083" name="Group 11"/>
              <p:cNvGrpSpPr>
                <a:grpSpLocks/>
              </p:cNvGrpSpPr>
              <p:nvPr/>
            </p:nvGrpSpPr>
            <p:grpSpPr bwMode="auto">
              <a:xfrm>
                <a:off x="1975" y="9645"/>
                <a:ext cx="1386" cy="1875"/>
                <a:chOff x="2280" y="-980"/>
                <a:chExt cx="1146" cy="1875"/>
              </a:xfrm>
            </p:grpSpPr>
            <p:grpSp>
              <p:nvGrpSpPr>
                <p:cNvPr id="2106" name="Group 12"/>
                <p:cNvGrpSpPr>
                  <a:grpSpLocks/>
                </p:cNvGrpSpPr>
                <p:nvPr/>
              </p:nvGrpSpPr>
              <p:grpSpPr bwMode="auto">
                <a:xfrm>
                  <a:off x="2280" y="-784"/>
                  <a:ext cx="674" cy="315"/>
                  <a:chOff x="2280" y="-784"/>
                  <a:chExt cx="674" cy="315"/>
                </a:xfrm>
              </p:grpSpPr>
              <p:sp>
                <p:nvSpPr>
                  <p:cNvPr id="2109" name="Freeform 13"/>
                  <p:cNvSpPr>
                    <a:spLocks/>
                  </p:cNvSpPr>
                  <p:nvPr/>
                </p:nvSpPr>
                <p:spPr bwMode="auto">
                  <a:xfrm>
                    <a:off x="2280" y="-784"/>
                    <a:ext cx="658" cy="287"/>
                  </a:xfrm>
                  <a:custGeom>
                    <a:avLst/>
                    <a:gdLst>
                      <a:gd name="T0" fmla="*/ 653 w 658"/>
                      <a:gd name="T1" fmla="*/ 88 h 287"/>
                      <a:gd name="T2" fmla="*/ 657 w 658"/>
                      <a:gd name="T3" fmla="*/ 0 h 287"/>
                      <a:gd name="T4" fmla="*/ 647 w 658"/>
                      <a:gd name="T5" fmla="*/ 17 h 287"/>
                      <a:gd name="T6" fmla="*/ 634 w 658"/>
                      <a:gd name="T7" fmla="*/ 32 h 287"/>
                      <a:gd name="T8" fmla="*/ 634 w 658"/>
                      <a:gd name="T9" fmla="*/ 98 h 287"/>
                      <a:gd name="T10" fmla="*/ 653 w 658"/>
                      <a:gd name="T11" fmla="*/ 88 h 287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658"/>
                      <a:gd name="T19" fmla="*/ 0 h 287"/>
                      <a:gd name="T20" fmla="*/ 658 w 658"/>
                      <a:gd name="T21" fmla="*/ 287 h 287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658" h="287">
                        <a:moveTo>
                          <a:pt x="653" y="88"/>
                        </a:moveTo>
                        <a:lnTo>
                          <a:pt x="657" y="0"/>
                        </a:lnTo>
                        <a:lnTo>
                          <a:pt x="647" y="17"/>
                        </a:lnTo>
                        <a:lnTo>
                          <a:pt x="634" y="32"/>
                        </a:lnTo>
                        <a:lnTo>
                          <a:pt x="634" y="98"/>
                        </a:lnTo>
                        <a:lnTo>
                          <a:pt x="653" y="88"/>
                        </a:lnTo>
                        <a:close/>
                      </a:path>
                    </a:pathLst>
                  </a:custGeom>
                  <a:solidFill>
                    <a:srgbClr val="B1B2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110" name="Freeform 14"/>
                  <p:cNvSpPr>
                    <a:spLocks/>
                  </p:cNvSpPr>
                  <p:nvPr/>
                </p:nvSpPr>
                <p:spPr bwMode="auto">
                  <a:xfrm>
                    <a:off x="2296" y="-756"/>
                    <a:ext cx="658" cy="287"/>
                  </a:xfrm>
                  <a:custGeom>
                    <a:avLst/>
                    <a:gdLst>
                      <a:gd name="T0" fmla="*/ 421 w 658"/>
                      <a:gd name="T1" fmla="*/ -22 h 287"/>
                      <a:gd name="T2" fmla="*/ 433 w 658"/>
                      <a:gd name="T3" fmla="*/ 21 h 287"/>
                      <a:gd name="T4" fmla="*/ 455 w 658"/>
                      <a:gd name="T5" fmla="*/ 57 h 287"/>
                      <a:gd name="T6" fmla="*/ 485 w 658"/>
                      <a:gd name="T7" fmla="*/ 84 h 287"/>
                      <a:gd name="T8" fmla="*/ 521 w 658"/>
                      <a:gd name="T9" fmla="*/ 103 h 287"/>
                      <a:gd name="T10" fmla="*/ 439 w 658"/>
                      <a:gd name="T11" fmla="*/ 170 h 287"/>
                      <a:gd name="T12" fmla="*/ 163 w 658"/>
                      <a:gd name="T13" fmla="*/ 281 h 287"/>
                      <a:gd name="T14" fmla="*/ 1143 w 658"/>
                      <a:gd name="T15" fmla="*/ 1688 h 287"/>
                      <a:gd name="T16" fmla="*/ 704 w 658"/>
                      <a:gd name="T17" fmla="*/ 281 h 287"/>
                      <a:gd name="T18" fmla="*/ 614 w 658"/>
                      <a:gd name="T19" fmla="*/ 170 h 287"/>
                      <a:gd name="T20" fmla="*/ 634 w 658"/>
                      <a:gd name="T21" fmla="*/ 98 h 287"/>
                      <a:gd name="T22" fmla="*/ 619 w 658"/>
                      <a:gd name="T23" fmla="*/ 44 h 287"/>
                      <a:gd name="T24" fmla="*/ 614 w 658"/>
                      <a:gd name="T25" fmla="*/ 9 h 287"/>
                      <a:gd name="T26" fmla="*/ 529 w 658"/>
                      <a:gd name="T27" fmla="*/ 47 h 287"/>
                      <a:gd name="T28" fmla="*/ 497 w 658"/>
                      <a:gd name="T29" fmla="*/ 22 h 287"/>
                      <a:gd name="T30" fmla="*/ 478 w 658"/>
                      <a:gd name="T31" fmla="*/ -14 h 287"/>
                      <a:gd name="T32" fmla="*/ 478 w 658"/>
                      <a:gd name="T33" fmla="*/ -59 h 287"/>
                      <a:gd name="T34" fmla="*/ 498 w 658"/>
                      <a:gd name="T35" fmla="*/ -98 h 287"/>
                      <a:gd name="T36" fmla="*/ 533 w 658"/>
                      <a:gd name="T37" fmla="*/ -124 h 287"/>
                      <a:gd name="T38" fmla="*/ 580 w 658"/>
                      <a:gd name="T39" fmla="*/ -128 h 287"/>
                      <a:gd name="T40" fmla="*/ 624 w 658"/>
                      <a:gd name="T41" fmla="*/ -112 h 287"/>
                      <a:gd name="T42" fmla="*/ 653 w 658"/>
                      <a:gd name="T43" fmla="*/ -83 h 287"/>
                      <a:gd name="T44" fmla="*/ 665 w 658"/>
                      <a:gd name="T45" fmla="*/ -45 h 287"/>
                      <a:gd name="T46" fmla="*/ 657 w 658"/>
                      <a:gd name="T47" fmla="*/ 0 h 287"/>
                      <a:gd name="T48" fmla="*/ 670 w 658"/>
                      <a:gd name="T49" fmla="*/ 76 h 287"/>
                      <a:gd name="T50" fmla="*/ 698 w 658"/>
                      <a:gd name="T51" fmla="*/ 45 h 287"/>
                      <a:gd name="T52" fmla="*/ 716 w 658"/>
                      <a:gd name="T53" fmla="*/ 6 h 287"/>
                      <a:gd name="T54" fmla="*/ 723 w 658"/>
                      <a:gd name="T55" fmla="*/ -36 h 287"/>
                      <a:gd name="T56" fmla="*/ 716 w 658"/>
                      <a:gd name="T57" fmla="*/ -81 h 287"/>
                      <a:gd name="T58" fmla="*/ 698 w 658"/>
                      <a:gd name="T59" fmla="*/ -121 h 287"/>
                      <a:gd name="T60" fmla="*/ 669 w 658"/>
                      <a:gd name="T61" fmla="*/ -153 h 287"/>
                      <a:gd name="T62" fmla="*/ 632 w 658"/>
                      <a:gd name="T63" fmla="*/ -176 h 287"/>
                      <a:gd name="T64" fmla="*/ 589 w 658"/>
                      <a:gd name="T65" fmla="*/ -188 h 287"/>
                      <a:gd name="T66" fmla="*/ 539 w 658"/>
                      <a:gd name="T67" fmla="*/ -182 h 287"/>
                      <a:gd name="T68" fmla="*/ 496 w 658"/>
                      <a:gd name="T69" fmla="*/ -166 h 287"/>
                      <a:gd name="T70" fmla="*/ 462 w 658"/>
                      <a:gd name="T71" fmla="*/ -140 h 287"/>
                      <a:gd name="T72" fmla="*/ 437 w 658"/>
                      <a:gd name="T73" fmla="*/ -107 h 287"/>
                      <a:gd name="T74" fmla="*/ 423 w 658"/>
                      <a:gd name="T75" fmla="*/ -67 h 287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w 658"/>
                      <a:gd name="T115" fmla="*/ 0 h 287"/>
                      <a:gd name="T116" fmla="*/ 658 w 658"/>
                      <a:gd name="T117" fmla="*/ 287 h 287"/>
                    </a:gdLst>
                    <a:ahLst/>
                    <a:cxnLst>
                      <a:cxn ang="T76">
                        <a:pos x="T0" y="T1"/>
                      </a:cxn>
                      <a:cxn ang="T77">
                        <a:pos x="T2" y="T3"/>
                      </a:cxn>
                      <a:cxn ang="T78">
                        <a:pos x="T4" y="T5"/>
                      </a:cxn>
                      <a:cxn ang="T79">
                        <a:pos x="T6" y="T7"/>
                      </a:cxn>
                      <a:cxn ang="T80">
                        <a:pos x="T8" y="T9"/>
                      </a:cxn>
                      <a:cxn ang="T81">
                        <a:pos x="T10" y="T11"/>
                      </a:cxn>
                      <a:cxn ang="T82">
                        <a:pos x="T12" y="T13"/>
                      </a:cxn>
                      <a:cxn ang="T83">
                        <a:pos x="T14" y="T15"/>
                      </a:cxn>
                      <a:cxn ang="T84">
                        <a:pos x="T16" y="T17"/>
                      </a:cxn>
                      <a:cxn ang="T85">
                        <a:pos x="T18" y="T19"/>
                      </a:cxn>
                      <a:cxn ang="T86">
                        <a:pos x="T20" y="T21"/>
                      </a:cxn>
                      <a:cxn ang="T87">
                        <a:pos x="T22" y="T23"/>
                      </a:cxn>
                      <a:cxn ang="T88">
                        <a:pos x="T24" y="T25"/>
                      </a:cxn>
                      <a:cxn ang="T89">
                        <a:pos x="T26" y="T27"/>
                      </a:cxn>
                      <a:cxn ang="T90">
                        <a:pos x="T28" y="T29"/>
                      </a:cxn>
                      <a:cxn ang="T91">
                        <a:pos x="T30" y="T31"/>
                      </a:cxn>
                      <a:cxn ang="T92">
                        <a:pos x="T32" y="T33"/>
                      </a:cxn>
                      <a:cxn ang="T93">
                        <a:pos x="T34" y="T35"/>
                      </a:cxn>
                      <a:cxn ang="T94">
                        <a:pos x="T36" y="T37"/>
                      </a:cxn>
                      <a:cxn ang="T95">
                        <a:pos x="T38" y="T39"/>
                      </a:cxn>
                      <a:cxn ang="T96">
                        <a:pos x="T40" y="T41"/>
                      </a:cxn>
                      <a:cxn ang="T97">
                        <a:pos x="T42" y="T43"/>
                      </a:cxn>
                      <a:cxn ang="T98">
                        <a:pos x="T44" y="T45"/>
                      </a:cxn>
                      <a:cxn ang="T99">
                        <a:pos x="T46" y="T47"/>
                      </a:cxn>
                      <a:cxn ang="T100">
                        <a:pos x="T48" y="T49"/>
                      </a:cxn>
                      <a:cxn ang="T101">
                        <a:pos x="T50" y="T51"/>
                      </a:cxn>
                      <a:cxn ang="T102">
                        <a:pos x="T52" y="T53"/>
                      </a:cxn>
                      <a:cxn ang="T103">
                        <a:pos x="T54" y="T55"/>
                      </a:cxn>
                      <a:cxn ang="T104">
                        <a:pos x="T56" y="T57"/>
                      </a:cxn>
                      <a:cxn ang="T105">
                        <a:pos x="T58" y="T59"/>
                      </a:cxn>
                      <a:cxn ang="T106">
                        <a:pos x="T60" y="T61"/>
                      </a:cxn>
                      <a:cxn ang="T107">
                        <a:pos x="T62" y="T63"/>
                      </a:cxn>
                      <a:cxn ang="T108">
                        <a:pos x="T64" y="T65"/>
                      </a:cxn>
                      <a:cxn ang="T109">
                        <a:pos x="T66" y="T67"/>
                      </a:cxn>
                      <a:cxn ang="T110">
                        <a:pos x="T68" y="T69"/>
                      </a:cxn>
                      <a:cxn ang="T111">
                        <a:pos x="T70" y="T71"/>
                      </a:cxn>
                      <a:cxn ang="T112">
                        <a:pos x="T72" y="T73"/>
                      </a:cxn>
                      <a:cxn ang="T113">
                        <a:pos x="T74" y="T75"/>
                      </a:cxn>
                    </a:cxnLst>
                    <a:rect l="T114" t="T115" r="T116" b="T117"/>
                    <a:pathLst>
                      <a:path w="658" h="287">
                        <a:moveTo>
                          <a:pt x="420" y="-46"/>
                        </a:moveTo>
                        <a:lnTo>
                          <a:pt x="421" y="-22"/>
                        </a:lnTo>
                        <a:lnTo>
                          <a:pt x="426" y="0"/>
                        </a:lnTo>
                        <a:lnTo>
                          <a:pt x="433" y="21"/>
                        </a:lnTo>
                        <a:lnTo>
                          <a:pt x="443" y="40"/>
                        </a:lnTo>
                        <a:lnTo>
                          <a:pt x="455" y="57"/>
                        </a:lnTo>
                        <a:lnTo>
                          <a:pt x="469" y="72"/>
                        </a:lnTo>
                        <a:lnTo>
                          <a:pt x="485" y="84"/>
                        </a:lnTo>
                        <a:lnTo>
                          <a:pt x="502" y="95"/>
                        </a:lnTo>
                        <a:lnTo>
                          <a:pt x="521" y="103"/>
                        </a:lnTo>
                        <a:lnTo>
                          <a:pt x="529" y="170"/>
                        </a:lnTo>
                        <a:lnTo>
                          <a:pt x="439" y="170"/>
                        </a:lnTo>
                        <a:lnTo>
                          <a:pt x="439" y="281"/>
                        </a:lnTo>
                        <a:lnTo>
                          <a:pt x="163" y="281"/>
                        </a:lnTo>
                        <a:lnTo>
                          <a:pt x="0" y="1688"/>
                        </a:lnTo>
                        <a:lnTo>
                          <a:pt x="1143" y="1688"/>
                        </a:lnTo>
                        <a:lnTo>
                          <a:pt x="980" y="281"/>
                        </a:lnTo>
                        <a:lnTo>
                          <a:pt x="704" y="281"/>
                        </a:lnTo>
                        <a:lnTo>
                          <a:pt x="704" y="170"/>
                        </a:lnTo>
                        <a:lnTo>
                          <a:pt x="614" y="170"/>
                        </a:lnTo>
                        <a:lnTo>
                          <a:pt x="614" y="106"/>
                        </a:lnTo>
                        <a:lnTo>
                          <a:pt x="634" y="98"/>
                        </a:lnTo>
                        <a:lnTo>
                          <a:pt x="634" y="32"/>
                        </a:lnTo>
                        <a:lnTo>
                          <a:pt x="619" y="44"/>
                        </a:lnTo>
                        <a:lnTo>
                          <a:pt x="614" y="46"/>
                        </a:lnTo>
                        <a:lnTo>
                          <a:pt x="614" y="9"/>
                        </a:lnTo>
                        <a:lnTo>
                          <a:pt x="529" y="9"/>
                        </a:lnTo>
                        <a:lnTo>
                          <a:pt x="529" y="47"/>
                        </a:lnTo>
                        <a:lnTo>
                          <a:pt x="512" y="36"/>
                        </a:lnTo>
                        <a:lnTo>
                          <a:pt x="497" y="22"/>
                        </a:lnTo>
                        <a:lnTo>
                          <a:pt x="485" y="4"/>
                        </a:lnTo>
                        <a:lnTo>
                          <a:pt x="478" y="-14"/>
                        </a:lnTo>
                        <a:lnTo>
                          <a:pt x="476" y="-36"/>
                        </a:lnTo>
                        <a:lnTo>
                          <a:pt x="478" y="-59"/>
                        </a:lnTo>
                        <a:lnTo>
                          <a:pt x="486" y="-80"/>
                        </a:lnTo>
                        <a:lnTo>
                          <a:pt x="498" y="-98"/>
                        </a:lnTo>
                        <a:lnTo>
                          <a:pt x="514" y="-113"/>
                        </a:lnTo>
                        <a:lnTo>
                          <a:pt x="533" y="-124"/>
                        </a:lnTo>
                        <a:lnTo>
                          <a:pt x="554" y="-130"/>
                        </a:lnTo>
                        <a:lnTo>
                          <a:pt x="580" y="-128"/>
                        </a:lnTo>
                        <a:lnTo>
                          <a:pt x="604" y="-122"/>
                        </a:lnTo>
                        <a:lnTo>
                          <a:pt x="624" y="-112"/>
                        </a:lnTo>
                        <a:lnTo>
                          <a:pt x="640" y="-99"/>
                        </a:lnTo>
                        <a:lnTo>
                          <a:pt x="653" y="-83"/>
                        </a:lnTo>
                        <a:lnTo>
                          <a:pt x="661" y="-65"/>
                        </a:lnTo>
                        <a:lnTo>
                          <a:pt x="665" y="-45"/>
                        </a:lnTo>
                        <a:lnTo>
                          <a:pt x="663" y="-20"/>
                        </a:lnTo>
                        <a:lnTo>
                          <a:pt x="657" y="0"/>
                        </a:lnTo>
                        <a:lnTo>
                          <a:pt x="653" y="88"/>
                        </a:lnTo>
                        <a:lnTo>
                          <a:pt x="670" y="76"/>
                        </a:lnTo>
                        <a:lnTo>
                          <a:pt x="685" y="61"/>
                        </a:lnTo>
                        <a:lnTo>
                          <a:pt x="698" y="45"/>
                        </a:lnTo>
                        <a:lnTo>
                          <a:pt x="709" y="26"/>
                        </a:lnTo>
                        <a:lnTo>
                          <a:pt x="716" y="6"/>
                        </a:lnTo>
                        <a:lnTo>
                          <a:pt x="721" y="-14"/>
                        </a:lnTo>
                        <a:lnTo>
                          <a:pt x="723" y="-36"/>
                        </a:lnTo>
                        <a:lnTo>
                          <a:pt x="721" y="-59"/>
                        </a:lnTo>
                        <a:lnTo>
                          <a:pt x="716" y="-81"/>
                        </a:lnTo>
                        <a:lnTo>
                          <a:pt x="708" y="-102"/>
                        </a:lnTo>
                        <a:lnTo>
                          <a:pt x="698" y="-121"/>
                        </a:lnTo>
                        <a:lnTo>
                          <a:pt x="684" y="-138"/>
                        </a:lnTo>
                        <a:lnTo>
                          <a:pt x="669" y="-153"/>
                        </a:lnTo>
                        <a:lnTo>
                          <a:pt x="651" y="-166"/>
                        </a:lnTo>
                        <a:lnTo>
                          <a:pt x="632" y="-176"/>
                        </a:lnTo>
                        <a:lnTo>
                          <a:pt x="611" y="-184"/>
                        </a:lnTo>
                        <a:lnTo>
                          <a:pt x="589" y="-188"/>
                        </a:lnTo>
                        <a:lnTo>
                          <a:pt x="563" y="-187"/>
                        </a:lnTo>
                        <a:lnTo>
                          <a:pt x="539" y="-182"/>
                        </a:lnTo>
                        <a:lnTo>
                          <a:pt x="517" y="-175"/>
                        </a:lnTo>
                        <a:lnTo>
                          <a:pt x="496" y="-166"/>
                        </a:lnTo>
                        <a:lnTo>
                          <a:pt x="478" y="-154"/>
                        </a:lnTo>
                        <a:lnTo>
                          <a:pt x="462" y="-140"/>
                        </a:lnTo>
                        <a:lnTo>
                          <a:pt x="448" y="-124"/>
                        </a:lnTo>
                        <a:lnTo>
                          <a:pt x="437" y="-107"/>
                        </a:lnTo>
                        <a:lnTo>
                          <a:pt x="428" y="-88"/>
                        </a:lnTo>
                        <a:lnTo>
                          <a:pt x="423" y="-67"/>
                        </a:lnTo>
                        <a:lnTo>
                          <a:pt x="420" y="-46"/>
                        </a:lnTo>
                        <a:close/>
                      </a:path>
                    </a:pathLst>
                  </a:custGeom>
                  <a:solidFill>
                    <a:srgbClr val="B1B2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2107" name="Freeform 15"/>
                <p:cNvSpPr>
                  <a:spLocks/>
                </p:cNvSpPr>
                <p:nvPr/>
              </p:nvSpPr>
              <p:spPr bwMode="auto">
                <a:xfrm>
                  <a:off x="2282" y="-980"/>
                  <a:ext cx="1144" cy="1875"/>
                </a:xfrm>
                <a:custGeom>
                  <a:avLst/>
                  <a:gdLst>
                    <a:gd name="T0" fmla="*/ 614 w 1144"/>
                    <a:gd name="T1" fmla="*/ 359 h 1875"/>
                    <a:gd name="T2" fmla="*/ 614 w 1144"/>
                    <a:gd name="T3" fmla="*/ 294 h 1875"/>
                    <a:gd name="T4" fmla="*/ 634 w 1144"/>
                    <a:gd name="T5" fmla="*/ 287 h 1875"/>
                    <a:gd name="T6" fmla="*/ 653 w 1144"/>
                    <a:gd name="T7" fmla="*/ 276 h 1875"/>
                    <a:gd name="T8" fmla="*/ 670 w 1144"/>
                    <a:gd name="T9" fmla="*/ 264 h 1875"/>
                    <a:gd name="T10" fmla="*/ 685 w 1144"/>
                    <a:gd name="T11" fmla="*/ 249 h 1875"/>
                    <a:gd name="T12" fmla="*/ 698 w 1144"/>
                    <a:gd name="T13" fmla="*/ 233 h 1875"/>
                    <a:gd name="T14" fmla="*/ 709 w 1144"/>
                    <a:gd name="T15" fmla="*/ 215 h 1875"/>
                    <a:gd name="T16" fmla="*/ 716 w 1144"/>
                    <a:gd name="T17" fmla="*/ 195 h 1875"/>
                    <a:gd name="T18" fmla="*/ 721 w 1144"/>
                    <a:gd name="T19" fmla="*/ 174 h 1875"/>
                    <a:gd name="T20" fmla="*/ 723 w 1144"/>
                    <a:gd name="T21" fmla="*/ 151 h 1875"/>
                    <a:gd name="T22" fmla="*/ 721 w 1144"/>
                    <a:gd name="T23" fmla="*/ 128 h 1875"/>
                    <a:gd name="T24" fmla="*/ 716 w 1144"/>
                    <a:gd name="T25" fmla="*/ 106 h 1875"/>
                    <a:gd name="T26" fmla="*/ 708 w 1144"/>
                    <a:gd name="T27" fmla="*/ 85 h 1875"/>
                    <a:gd name="T28" fmla="*/ 698 w 1144"/>
                    <a:gd name="T29" fmla="*/ 66 h 1875"/>
                    <a:gd name="T30" fmla="*/ 684 w 1144"/>
                    <a:gd name="T31" fmla="*/ 49 h 1875"/>
                    <a:gd name="T32" fmla="*/ 669 w 1144"/>
                    <a:gd name="T33" fmla="*/ 34 h 1875"/>
                    <a:gd name="T34" fmla="*/ 651 w 1144"/>
                    <a:gd name="T35" fmla="*/ 21 h 1875"/>
                    <a:gd name="T36" fmla="*/ 632 w 1144"/>
                    <a:gd name="T37" fmla="*/ 11 h 1875"/>
                    <a:gd name="T38" fmla="*/ 611 w 1144"/>
                    <a:gd name="T39" fmla="*/ 4 h 1875"/>
                    <a:gd name="T40" fmla="*/ 589 w 1144"/>
                    <a:gd name="T41" fmla="*/ 0 h 1875"/>
                    <a:gd name="T42" fmla="*/ 563 w 1144"/>
                    <a:gd name="T43" fmla="*/ 1 h 1875"/>
                    <a:gd name="T44" fmla="*/ 539 w 1144"/>
                    <a:gd name="T45" fmla="*/ 5 h 1875"/>
                    <a:gd name="T46" fmla="*/ 517 w 1144"/>
                    <a:gd name="T47" fmla="*/ 12 h 1875"/>
                    <a:gd name="T48" fmla="*/ 496 w 1144"/>
                    <a:gd name="T49" fmla="*/ 22 h 1875"/>
                    <a:gd name="T50" fmla="*/ 478 w 1144"/>
                    <a:gd name="T51" fmla="*/ 33 h 1875"/>
                    <a:gd name="T52" fmla="*/ 462 w 1144"/>
                    <a:gd name="T53" fmla="*/ 47 h 1875"/>
                    <a:gd name="T54" fmla="*/ 448 w 1144"/>
                    <a:gd name="T55" fmla="*/ 63 h 1875"/>
                    <a:gd name="T56" fmla="*/ 437 w 1144"/>
                    <a:gd name="T57" fmla="*/ 81 h 1875"/>
                    <a:gd name="T58" fmla="*/ 428 w 1144"/>
                    <a:gd name="T59" fmla="*/ 100 h 1875"/>
                    <a:gd name="T60" fmla="*/ 423 w 1144"/>
                    <a:gd name="T61" fmla="*/ 120 h 1875"/>
                    <a:gd name="T62" fmla="*/ 420 w 1144"/>
                    <a:gd name="T63" fmla="*/ 141 h 1875"/>
                    <a:gd name="T64" fmla="*/ 421 w 1144"/>
                    <a:gd name="T65" fmla="*/ 166 h 1875"/>
                    <a:gd name="T66" fmla="*/ 426 w 1144"/>
                    <a:gd name="T67" fmla="*/ 188 h 1875"/>
                    <a:gd name="T68" fmla="*/ 433 w 1144"/>
                    <a:gd name="T69" fmla="*/ 209 h 1875"/>
                    <a:gd name="T70" fmla="*/ 443 w 1144"/>
                    <a:gd name="T71" fmla="*/ 228 h 1875"/>
                    <a:gd name="T72" fmla="*/ 455 w 1144"/>
                    <a:gd name="T73" fmla="*/ 245 h 1875"/>
                    <a:gd name="T74" fmla="*/ 469 w 1144"/>
                    <a:gd name="T75" fmla="*/ 260 h 1875"/>
                    <a:gd name="T76" fmla="*/ 485 w 1144"/>
                    <a:gd name="T77" fmla="*/ 273 h 1875"/>
                    <a:gd name="T78" fmla="*/ 502 w 1144"/>
                    <a:gd name="T79" fmla="*/ 283 h 1875"/>
                    <a:gd name="T80" fmla="*/ 521 w 1144"/>
                    <a:gd name="T81" fmla="*/ 291 h 1875"/>
                    <a:gd name="T82" fmla="*/ 529 w 1144"/>
                    <a:gd name="T83" fmla="*/ 359 h 1875"/>
                    <a:gd name="T84" fmla="*/ 439 w 1144"/>
                    <a:gd name="T85" fmla="*/ 359 h 1875"/>
                    <a:gd name="T86" fmla="*/ 439 w 1144"/>
                    <a:gd name="T87" fmla="*/ 469 h 1875"/>
                    <a:gd name="T88" fmla="*/ 163 w 1144"/>
                    <a:gd name="T89" fmla="*/ 469 h 1875"/>
                    <a:gd name="T90" fmla="*/ 0 w 1144"/>
                    <a:gd name="T91" fmla="*/ 1876 h 1875"/>
                    <a:gd name="T92" fmla="*/ 1143 w 1144"/>
                    <a:gd name="T93" fmla="*/ 1876 h 1875"/>
                    <a:gd name="T94" fmla="*/ 980 w 1144"/>
                    <a:gd name="T95" fmla="*/ 469 h 1875"/>
                    <a:gd name="T96" fmla="*/ 704 w 1144"/>
                    <a:gd name="T97" fmla="*/ 469 h 1875"/>
                    <a:gd name="T98" fmla="*/ 704 w 1144"/>
                    <a:gd name="T99" fmla="*/ 359 h 1875"/>
                    <a:gd name="T100" fmla="*/ 614 w 1144"/>
                    <a:gd name="T101" fmla="*/ 359 h 1875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w 1144"/>
                    <a:gd name="T154" fmla="*/ 0 h 1875"/>
                    <a:gd name="T155" fmla="*/ 1144 w 1144"/>
                    <a:gd name="T156" fmla="*/ 1875 h 1875"/>
                  </a:gdLst>
                  <a:ahLst/>
                  <a:cxnLst>
                    <a:cxn ang="T102">
                      <a:pos x="T0" y="T1"/>
                    </a:cxn>
                    <a:cxn ang="T103">
                      <a:pos x="T2" y="T3"/>
                    </a:cxn>
                    <a:cxn ang="T104">
                      <a:pos x="T4" y="T5"/>
                    </a:cxn>
                    <a:cxn ang="T105">
                      <a:pos x="T6" y="T7"/>
                    </a:cxn>
                    <a:cxn ang="T106">
                      <a:pos x="T8" y="T9"/>
                    </a:cxn>
                    <a:cxn ang="T107">
                      <a:pos x="T10" y="T11"/>
                    </a:cxn>
                    <a:cxn ang="T108">
                      <a:pos x="T12" y="T13"/>
                    </a:cxn>
                    <a:cxn ang="T109">
                      <a:pos x="T14" y="T15"/>
                    </a:cxn>
                    <a:cxn ang="T110">
                      <a:pos x="T16" y="T17"/>
                    </a:cxn>
                    <a:cxn ang="T111">
                      <a:pos x="T18" y="T19"/>
                    </a:cxn>
                    <a:cxn ang="T112">
                      <a:pos x="T20" y="T21"/>
                    </a:cxn>
                    <a:cxn ang="T113">
                      <a:pos x="T22" y="T23"/>
                    </a:cxn>
                    <a:cxn ang="T114">
                      <a:pos x="T24" y="T25"/>
                    </a:cxn>
                    <a:cxn ang="T115">
                      <a:pos x="T26" y="T27"/>
                    </a:cxn>
                    <a:cxn ang="T116">
                      <a:pos x="T28" y="T29"/>
                    </a:cxn>
                    <a:cxn ang="T117">
                      <a:pos x="T30" y="T31"/>
                    </a:cxn>
                    <a:cxn ang="T118">
                      <a:pos x="T32" y="T33"/>
                    </a:cxn>
                    <a:cxn ang="T119">
                      <a:pos x="T34" y="T35"/>
                    </a:cxn>
                    <a:cxn ang="T120">
                      <a:pos x="T36" y="T37"/>
                    </a:cxn>
                    <a:cxn ang="T121">
                      <a:pos x="T38" y="T39"/>
                    </a:cxn>
                    <a:cxn ang="T122">
                      <a:pos x="T40" y="T41"/>
                    </a:cxn>
                    <a:cxn ang="T123">
                      <a:pos x="T42" y="T43"/>
                    </a:cxn>
                    <a:cxn ang="T124">
                      <a:pos x="T44" y="T45"/>
                    </a:cxn>
                    <a:cxn ang="T125">
                      <a:pos x="T46" y="T47"/>
                    </a:cxn>
                    <a:cxn ang="T126">
                      <a:pos x="T48" y="T49"/>
                    </a:cxn>
                    <a:cxn ang="T127">
                      <a:pos x="T50" y="T51"/>
                    </a:cxn>
                    <a:cxn ang="T128">
                      <a:pos x="T52" y="T53"/>
                    </a:cxn>
                    <a:cxn ang="T129">
                      <a:pos x="T54" y="T55"/>
                    </a:cxn>
                    <a:cxn ang="T130">
                      <a:pos x="T56" y="T57"/>
                    </a:cxn>
                    <a:cxn ang="T131">
                      <a:pos x="T58" y="T59"/>
                    </a:cxn>
                    <a:cxn ang="T132">
                      <a:pos x="T60" y="T61"/>
                    </a:cxn>
                    <a:cxn ang="T133">
                      <a:pos x="T62" y="T63"/>
                    </a:cxn>
                    <a:cxn ang="T134">
                      <a:pos x="T64" y="T65"/>
                    </a:cxn>
                    <a:cxn ang="T135">
                      <a:pos x="T66" y="T67"/>
                    </a:cxn>
                    <a:cxn ang="T136">
                      <a:pos x="T68" y="T69"/>
                    </a:cxn>
                    <a:cxn ang="T137">
                      <a:pos x="T70" y="T71"/>
                    </a:cxn>
                    <a:cxn ang="T138">
                      <a:pos x="T72" y="T73"/>
                    </a:cxn>
                    <a:cxn ang="T139">
                      <a:pos x="T74" y="T75"/>
                    </a:cxn>
                    <a:cxn ang="T140">
                      <a:pos x="T76" y="T77"/>
                    </a:cxn>
                    <a:cxn ang="T141">
                      <a:pos x="T78" y="T79"/>
                    </a:cxn>
                    <a:cxn ang="T142">
                      <a:pos x="T80" y="T81"/>
                    </a:cxn>
                    <a:cxn ang="T143">
                      <a:pos x="T82" y="T83"/>
                    </a:cxn>
                    <a:cxn ang="T144">
                      <a:pos x="T84" y="T85"/>
                    </a:cxn>
                    <a:cxn ang="T145">
                      <a:pos x="T86" y="T87"/>
                    </a:cxn>
                    <a:cxn ang="T146">
                      <a:pos x="T88" y="T89"/>
                    </a:cxn>
                    <a:cxn ang="T147">
                      <a:pos x="T90" y="T91"/>
                    </a:cxn>
                    <a:cxn ang="T148">
                      <a:pos x="T92" y="T93"/>
                    </a:cxn>
                    <a:cxn ang="T149">
                      <a:pos x="T94" y="T95"/>
                    </a:cxn>
                    <a:cxn ang="T150">
                      <a:pos x="T96" y="T97"/>
                    </a:cxn>
                    <a:cxn ang="T151">
                      <a:pos x="T98" y="T99"/>
                    </a:cxn>
                    <a:cxn ang="T152">
                      <a:pos x="T100" y="T101"/>
                    </a:cxn>
                  </a:cxnLst>
                  <a:rect l="T153" t="T154" r="T155" b="T156"/>
                  <a:pathLst>
                    <a:path w="1144" h="1875">
                      <a:moveTo>
                        <a:pt x="614" y="359"/>
                      </a:moveTo>
                      <a:lnTo>
                        <a:pt x="614" y="294"/>
                      </a:lnTo>
                      <a:lnTo>
                        <a:pt x="634" y="287"/>
                      </a:lnTo>
                      <a:lnTo>
                        <a:pt x="653" y="276"/>
                      </a:lnTo>
                      <a:lnTo>
                        <a:pt x="670" y="264"/>
                      </a:lnTo>
                      <a:lnTo>
                        <a:pt x="685" y="249"/>
                      </a:lnTo>
                      <a:lnTo>
                        <a:pt x="698" y="233"/>
                      </a:lnTo>
                      <a:lnTo>
                        <a:pt x="709" y="215"/>
                      </a:lnTo>
                      <a:lnTo>
                        <a:pt x="716" y="195"/>
                      </a:lnTo>
                      <a:lnTo>
                        <a:pt x="721" y="174"/>
                      </a:lnTo>
                      <a:lnTo>
                        <a:pt x="723" y="151"/>
                      </a:lnTo>
                      <a:lnTo>
                        <a:pt x="721" y="128"/>
                      </a:lnTo>
                      <a:lnTo>
                        <a:pt x="716" y="106"/>
                      </a:lnTo>
                      <a:lnTo>
                        <a:pt x="708" y="85"/>
                      </a:lnTo>
                      <a:lnTo>
                        <a:pt x="698" y="66"/>
                      </a:lnTo>
                      <a:lnTo>
                        <a:pt x="684" y="49"/>
                      </a:lnTo>
                      <a:lnTo>
                        <a:pt x="669" y="34"/>
                      </a:lnTo>
                      <a:lnTo>
                        <a:pt x="651" y="21"/>
                      </a:lnTo>
                      <a:lnTo>
                        <a:pt x="632" y="11"/>
                      </a:lnTo>
                      <a:lnTo>
                        <a:pt x="611" y="4"/>
                      </a:lnTo>
                      <a:lnTo>
                        <a:pt x="589" y="0"/>
                      </a:lnTo>
                      <a:lnTo>
                        <a:pt x="563" y="1"/>
                      </a:lnTo>
                      <a:lnTo>
                        <a:pt x="539" y="5"/>
                      </a:lnTo>
                      <a:lnTo>
                        <a:pt x="517" y="12"/>
                      </a:lnTo>
                      <a:lnTo>
                        <a:pt x="496" y="22"/>
                      </a:lnTo>
                      <a:lnTo>
                        <a:pt x="478" y="33"/>
                      </a:lnTo>
                      <a:lnTo>
                        <a:pt x="462" y="47"/>
                      </a:lnTo>
                      <a:lnTo>
                        <a:pt x="448" y="63"/>
                      </a:lnTo>
                      <a:lnTo>
                        <a:pt x="437" y="81"/>
                      </a:lnTo>
                      <a:lnTo>
                        <a:pt x="428" y="100"/>
                      </a:lnTo>
                      <a:lnTo>
                        <a:pt x="423" y="120"/>
                      </a:lnTo>
                      <a:lnTo>
                        <a:pt x="420" y="141"/>
                      </a:lnTo>
                      <a:lnTo>
                        <a:pt x="421" y="166"/>
                      </a:lnTo>
                      <a:lnTo>
                        <a:pt x="426" y="188"/>
                      </a:lnTo>
                      <a:lnTo>
                        <a:pt x="433" y="209"/>
                      </a:lnTo>
                      <a:lnTo>
                        <a:pt x="443" y="228"/>
                      </a:lnTo>
                      <a:lnTo>
                        <a:pt x="455" y="245"/>
                      </a:lnTo>
                      <a:lnTo>
                        <a:pt x="469" y="260"/>
                      </a:lnTo>
                      <a:lnTo>
                        <a:pt x="485" y="273"/>
                      </a:lnTo>
                      <a:lnTo>
                        <a:pt x="502" y="283"/>
                      </a:lnTo>
                      <a:lnTo>
                        <a:pt x="521" y="291"/>
                      </a:lnTo>
                      <a:lnTo>
                        <a:pt x="529" y="359"/>
                      </a:lnTo>
                      <a:lnTo>
                        <a:pt x="439" y="359"/>
                      </a:lnTo>
                      <a:lnTo>
                        <a:pt x="439" y="469"/>
                      </a:lnTo>
                      <a:lnTo>
                        <a:pt x="163" y="469"/>
                      </a:lnTo>
                      <a:lnTo>
                        <a:pt x="0" y="1876"/>
                      </a:lnTo>
                      <a:lnTo>
                        <a:pt x="1143" y="1876"/>
                      </a:lnTo>
                      <a:lnTo>
                        <a:pt x="980" y="469"/>
                      </a:lnTo>
                      <a:lnTo>
                        <a:pt x="704" y="469"/>
                      </a:lnTo>
                      <a:lnTo>
                        <a:pt x="704" y="359"/>
                      </a:lnTo>
                      <a:lnTo>
                        <a:pt x="614" y="359"/>
                      </a:lnTo>
                      <a:close/>
                    </a:path>
                  </a:pathLst>
                </a:custGeom>
                <a:noFill/>
                <a:ln w="952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08" name="Freeform 16"/>
                <p:cNvSpPr>
                  <a:spLocks/>
                </p:cNvSpPr>
                <p:nvPr/>
              </p:nvSpPr>
              <p:spPr bwMode="auto">
                <a:xfrm>
                  <a:off x="2758" y="-923"/>
                  <a:ext cx="190" cy="179"/>
                </a:xfrm>
                <a:custGeom>
                  <a:avLst/>
                  <a:gdLst>
                    <a:gd name="T0" fmla="*/ 137 w 190"/>
                    <a:gd name="T1" fmla="*/ 177 h 179"/>
                    <a:gd name="T2" fmla="*/ 137 w 190"/>
                    <a:gd name="T3" fmla="*/ 139 h 179"/>
                    <a:gd name="T4" fmla="*/ 53 w 190"/>
                    <a:gd name="T5" fmla="*/ 139 h 179"/>
                    <a:gd name="T6" fmla="*/ 53 w 190"/>
                    <a:gd name="T7" fmla="*/ 178 h 179"/>
                    <a:gd name="T8" fmla="*/ 35 w 190"/>
                    <a:gd name="T9" fmla="*/ 167 h 179"/>
                    <a:gd name="T10" fmla="*/ 21 w 190"/>
                    <a:gd name="T11" fmla="*/ 152 h 179"/>
                    <a:gd name="T12" fmla="*/ 9 w 190"/>
                    <a:gd name="T13" fmla="*/ 135 h 179"/>
                    <a:gd name="T14" fmla="*/ 2 w 190"/>
                    <a:gd name="T15" fmla="*/ 115 h 179"/>
                    <a:gd name="T16" fmla="*/ 0 w 190"/>
                    <a:gd name="T17" fmla="*/ 93 h 179"/>
                    <a:gd name="T18" fmla="*/ 2 w 190"/>
                    <a:gd name="T19" fmla="*/ 71 h 179"/>
                    <a:gd name="T20" fmla="*/ 10 w 190"/>
                    <a:gd name="T21" fmla="*/ 50 h 179"/>
                    <a:gd name="T22" fmla="*/ 22 w 190"/>
                    <a:gd name="T23" fmla="*/ 32 h 179"/>
                    <a:gd name="T24" fmla="*/ 38 w 190"/>
                    <a:gd name="T25" fmla="*/ 17 h 179"/>
                    <a:gd name="T26" fmla="*/ 57 w 190"/>
                    <a:gd name="T27" fmla="*/ 6 h 179"/>
                    <a:gd name="T28" fmla="*/ 78 w 190"/>
                    <a:gd name="T29" fmla="*/ 0 h 179"/>
                    <a:gd name="T30" fmla="*/ 104 w 190"/>
                    <a:gd name="T31" fmla="*/ 1 h 179"/>
                    <a:gd name="T32" fmla="*/ 128 w 190"/>
                    <a:gd name="T33" fmla="*/ 7 h 179"/>
                    <a:gd name="T34" fmla="*/ 148 w 190"/>
                    <a:gd name="T35" fmla="*/ 17 h 179"/>
                    <a:gd name="T36" fmla="*/ 164 w 190"/>
                    <a:gd name="T37" fmla="*/ 30 h 179"/>
                    <a:gd name="T38" fmla="*/ 177 w 190"/>
                    <a:gd name="T39" fmla="*/ 46 h 179"/>
                    <a:gd name="T40" fmla="*/ 185 w 190"/>
                    <a:gd name="T41" fmla="*/ 65 h 179"/>
                    <a:gd name="T42" fmla="*/ 189 w 190"/>
                    <a:gd name="T43" fmla="*/ 85 h 179"/>
                    <a:gd name="T44" fmla="*/ 187 w 190"/>
                    <a:gd name="T45" fmla="*/ 109 h 179"/>
                    <a:gd name="T46" fmla="*/ 181 w 190"/>
                    <a:gd name="T47" fmla="*/ 130 h 179"/>
                    <a:gd name="T48" fmla="*/ 171 w 190"/>
                    <a:gd name="T49" fmla="*/ 148 h 179"/>
                    <a:gd name="T50" fmla="*/ 158 w 190"/>
                    <a:gd name="T51" fmla="*/ 163 h 179"/>
                    <a:gd name="T52" fmla="*/ 143 w 190"/>
                    <a:gd name="T53" fmla="*/ 174 h 179"/>
                    <a:gd name="T54" fmla="*/ 137 w 190"/>
                    <a:gd name="T55" fmla="*/ 177 h 179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190"/>
                    <a:gd name="T85" fmla="*/ 0 h 179"/>
                    <a:gd name="T86" fmla="*/ 190 w 190"/>
                    <a:gd name="T87" fmla="*/ 179 h 179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190" h="179">
                      <a:moveTo>
                        <a:pt x="137" y="177"/>
                      </a:moveTo>
                      <a:lnTo>
                        <a:pt x="137" y="139"/>
                      </a:lnTo>
                      <a:lnTo>
                        <a:pt x="53" y="139"/>
                      </a:lnTo>
                      <a:lnTo>
                        <a:pt x="53" y="178"/>
                      </a:lnTo>
                      <a:lnTo>
                        <a:pt x="35" y="167"/>
                      </a:lnTo>
                      <a:lnTo>
                        <a:pt x="21" y="152"/>
                      </a:lnTo>
                      <a:lnTo>
                        <a:pt x="9" y="135"/>
                      </a:lnTo>
                      <a:lnTo>
                        <a:pt x="2" y="115"/>
                      </a:lnTo>
                      <a:lnTo>
                        <a:pt x="0" y="93"/>
                      </a:lnTo>
                      <a:lnTo>
                        <a:pt x="2" y="71"/>
                      </a:lnTo>
                      <a:lnTo>
                        <a:pt x="10" y="50"/>
                      </a:lnTo>
                      <a:lnTo>
                        <a:pt x="22" y="32"/>
                      </a:lnTo>
                      <a:lnTo>
                        <a:pt x="38" y="17"/>
                      </a:lnTo>
                      <a:lnTo>
                        <a:pt x="57" y="6"/>
                      </a:lnTo>
                      <a:lnTo>
                        <a:pt x="78" y="0"/>
                      </a:lnTo>
                      <a:lnTo>
                        <a:pt x="104" y="1"/>
                      </a:lnTo>
                      <a:lnTo>
                        <a:pt x="128" y="7"/>
                      </a:lnTo>
                      <a:lnTo>
                        <a:pt x="148" y="17"/>
                      </a:lnTo>
                      <a:lnTo>
                        <a:pt x="164" y="30"/>
                      </a:lnTo>
                      <a:lnTo>
                        <a:pt x="177" y="46"/>
                      </a:lnTo>
                      <a:lnTo>
                        <a:pt x="185" y="65"/>
                      </a:lnTo>
                      <a:lnTo>
                        <a:pt x="189" y="85"/>
                      </a:lnTo>
                      <a:lnTo>
                        <a:pt x="187" y="109"/>
                      </a:lnTo>
                      <a:lnTo>
                        <a:pt x="181" y="130"/>
                      </a:lnTo>
                      <a:lnTo>
                        <a:pt x="171" y="148"/>
                      </a:lnTo>
                      <a:lnTo>
                        <a:pt x="158" y="163"/>
                      </a:lnTo>
                      <a:lnTo>
                        <a:pt x="143" y="174"/>
                      </a:lnTo>
                      <a:lnTo>
                        <a:pt x="137" y="177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084" name="Group 17"/>
              <p:cNvGrpSpPr>
                <a:grpSpLocks/>
              </p:cNvGrpSpPr>
              <p:nvPr/>
            </p:nvGrpSpPr>
            <p:grpSpPr bwMode="auto">
              <a:xfrm>
                <a:off x="4212" y="9999"/>
                <a:ext cx="1268" cy="1532"/>
                <a:chOff x="4364" y="-624"/>
                <a:chExt cx="940" cy="1532"/>
              </a:xfrm>
            </p:grpSpPr>
            <p:grpSp>
              <p:nvGrpSpPr>
                <p:cNvPr id="2101" name="Group 18"/>
                <p:cNvGrpSpPr>
                  <a:grpSpLocks/>
                </p:cNvGrpSpPr>
                <p:nvPr/>
              </p:nvGrpSpPr>
              <p:grpSpPr bwMode="auto">
                <a:xfrm>
                  <a:off x="4372" y="-617"/>
                  <a:ext cx="924" cy="1517"/>
                  <a:chOff x="4372" y="-617"/>
                  <a:chExt cx="924" cy="1517"/>
                </a:xfrm>
              </p:grpSpPr>
              <p:sp>
                <p:nvSpPr>
                  <p:cNvPr id="2104" name="Freeform 19"/>
                  <p:cNvSpPr>
                    <a:spLocks/>
                  </p:cNvSpPr>
                  <p:nvPr/>
                </p:nvSpPr>
                <p:spPr bwMode="auto">
                  <a:xfrm>
                    <a:off x="4372" y="-617"/>
                    <a:ext cx="924" cy="1517"/>
                  </a:xfrm>
                  <a:custGeom>
                    <a:avLst/>
                    <a:gdLst>
                      <a:gd name="T0" fmla="*/ 374 w 924"/>
                      <a:gd name="T1" fmla="*/ 37 h 1517"/>
                      <a:gd name="T2" fmla="*/ 360 w 924"/>
                      <a:gd name="T3" fmla="*/ 53 h 1517"/>
                      <a:gd name="T4" fmla="*/ 350 w 924"/>
                      <a:gd name="T5" fmla="*/ 70 h 1517"/>
                      <a:gd name="T6" fmla="*/ 343 w 924"/>
                      <a:gd name="T7" fmla="*/ 89 h 1517"/>
                      <a:gd name="T8" fmla="*/ 339 w 924"/>
                      <a:gd name="T9" fmla="*/ 110 h 1517"/>
                      <a:gd name="T10" fmla="*/ 341 w 924"/>
                      <a:gd name="T11" fmla="*/ 135 h 1517"/>
                      <a:gd name="T12" fmla="*/ 346 w 924"/>
                      <a:gd name="T13" fmla="*/ 157 h 1517"/>
                      <a:gd name="T14" fmla="*/ 355 w 924"/>
                      <a:gd name="T15" fmla="*/ 177 h 1517"/>
                      <a:gd name="T16" fmla="*/ 366 w 924"/>
                      <a:gd name="T17" fmla="*/ 195 h 1517"/>
                      <a:gd name="T18" fmla="*/ 379 w 924"/>
                      <a:gd name="T19" fmla="*/ 210 h 1517"/>
                      <a:gd name="T20" fmla="*/ 395 w 924"/>
                      <a:gd name="T21" fmla="*/ 222 h 1517"/>
                      <a:gd name="T22" fmla="*/ 413 w 924"/>
                      <a:gd name="T23" fmla="*/ 232 h 1517"/>
                      <a:gd name="T24" fmla="*/ 427 w 924"/>
                      <a:gd name="T25" fmla="*/ 289 h 1517"/>
                      <a:gd name="T26" fmla="*/ 355 w 924"/>
                      <a:gd name="T27" fmla="*/ 289 h 1517"/>
                      <a:gd name="T28" fmla="*/ 355 w 924"/>
                      <a:gd name="T29" fmla="*/ 379 h 1517"/>
                      <a:gd name="T30" fmla="*/ 132 w 924"/>
                      <a:gd name="T31" fmla="*/ 379 h 1517"/>
                      <a:gd name="T32" fmla="*/ 0 w 924"/>
                      <a:gd name="T33" fmla="*/ 1517 h 1517"/>
                      <a:gd name="T34" fmla="*/ 924 w 924"/>
                      <a:gd name="T35" fmla="*/ 1517 h 1517"/>
                      <a:gd name="T36" fmla="*/ 792 w 924"/>
                      <a:gd name="T37" fmla="*/ 379 h 1517"/>
                      <a:gd name="T38" fmla="*/ 569 w 924"/>
                      <a:gd name="T39" fmla="*/ 379 h 1517"/>
                      <a:gd name="T40" fmla="*/ 569 w 924"/>
                      <a:gd name="T41" fmla="*/ 289 h 1517"/>
                      <a:gd name="T42" fmla="*/ 496 w 924"/>
                      <a:gd name="T43" fmla="*/ 289 h 1517"/>
                      <a:gd name="T44" fmla="*/ 496 w 924"/>
                      <a:gd name="T45" fmla="*/ 237 h 1517"/>
                      <a:gd name="T46" fmla="*/ 516 w 924"/>
                      <a:gd name="T47" fmla="*/ 229 h 1517"/>
                      <a:gd name="T48" fmla="*/ 520 w 924"/>
                      <a:gd name="T49" fmla="*/ 168 h 1517"/>
                      <a:gd name="T50" fmla="*/ 508 w 924"/>
                      <a:gd name="T51" fmla="*/ 181 h 1517"/>
                      <a:gd name="T52" fmla="*/ 496 w 924"/>
                      <a:gd name="T53" fmla="*/ 189 h 1517"/>
                      <a:gd name="T54" fmla="*/ 496 w 924"/>
                      <a:gd name="T55" fmla="*/ 158 h 1517"/>
                      <a:gd name="T56" fmla="*/ 427 w 924"/>
                      <a:gd name="T57" fmla="*/ 158 h 1517"/>
                      <a:gd name="T58" fmla="*/ 427 w 924"/>
                      <a:gd name="T59" fmla="*/ 190 h 1517"/>
                      <a:gd name="T60" fmla="*/ 410 w 924"/>
                      <a:gd name="T61" fmla="*/ 178 h 1517"/>
                      <a:gd name="T62" fmla="*/ 397 w 924"/>
                      <a:gd name="T63" fmla="*/ 163 h 1517"/>
                      <a:gd name="T64" fmla="*/ 388 w 924"/>
                      <a:gd name="T65" fmla="*/ 144 h 1517"/>
                      <a:gd name="T66" fmla="*/ 384 w 924"/>
                      <a:gd name="T67" fmla="*/ 122 h 1517"/>
                      <a:gd name="T68" fmla="*/ 390 w 924"/>
                      <a:gd name="T69" fmla="*/ 24 h 1517"/>
                      <a:gd name="T70" fmla="*/ 374 w 924"/>
                      <a:gd name="T71" fmla="*/ 37 h 1517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924"/>
                      <a:gd name="T109" fmla="*/ 0 h 1517"/>
                      <a:gd name="T110" fmla="*/ 924 w 924"/>
                      <a:gd name="T111" fmla="*/ 1517 h 1517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924" h="1517">
                        <a:moveTo>
                          <a:pt x="374" y="37"/>
                        </a:moveTo>
                        <a:lnTo>
                          <a:pt x="360" y="53"/>
                        </a:lnTo>
                        <a:lnTo>
                          <a:pt x="350" y="70"/>
                        </a:lnTo>
                        <a:lnTo>
                          <a:pt x="343" y="89"/>
                        </a:lnTo>
                        <a:lnTo>
                          <a:pt x="339" y="110"/>
                        </a:lnTo>
                        <a:lnTo>
                          <a:pt x="341" y="135"/>
                        </a:lnTo>
                        <a:lnTo>
                          <a:pt x="346" y="157"/>
                        </a:lnTo>
                        <a:lnTo>
                          <a:pt x="355" y="177"/>
                        </a:lnTo>
                        <a:lnTo>
                          <a:pt x="366" y="195"/>
                        </a:lnTo>
                        <a:lnTo>
                          <a:pt x="379" y="210"/>
                        </a:lnTo>
                        <a:lnTo>
                          <a:pt x="395" y="222"/>
                        </a:lnTo>
                        <a:lnTo>
                          <a:pt x="413" y="232"/>
                        </a:lnTo>
                        <a:lnTo>
                          <a:pt x="427" y="289"/>
                        </a:lnTo>
                        <a:lnTo>
                          <a:pt x="355" y="289"/>
                        </a:lnTo>
                        <a:lnTo>
                          <a:pt x="355" y="379"/>
                        </a:lnTo>
                        <a:lnTo>
                          <a:pt x="132" y="379"/>
                        </a:lnTo>
                        <a:lnTo>
                          <a:pt x="0" y="1517"/>
                        </a:lnTo>
                        <a:lnTo>
                          <a:pt x="924" y="1517"/>
                        </a:lnTo>
                        <a:lnTo>
                          <a:pt x="792" y="379"/>
                        </a:lnTo>
                        <a:lnTo>
                          <a:pt x="569" y="379"/>
                        </a:lnTo>
                        <a:lnTo>
                          <a:pt x="569" y="289"/>
                        </a:lnTo>
                        <a:lnTo>
                          <a:pt x="496" y="289"/>
                        </a:lnTo>
                        <a:lnTo>
                          <a:pt x="496" y="237"/>
                        </a:lnTo>
                        <a:lnTo>
                          <a:pt x="516" y="229"/>
                        </a:lnTo>
                        <a:lnTo>
                          <a:pt x="520" y="168"/>
                        </a:lnTo>
                        <a:lnTo>
                          <a:pt x="508" y="181"/>
                        </a:lnTo>
                        <a:lnTo>
                          <a:pt x="496" y="189"/>
                        </a:lnTo>
                        <a:lnTo>
                          <a:pt x="496" y="158"/>
                        </a:lnTo>
                        <a:lnTo>
                          <a:pt x="427" y="158"/>
                        </a:lnTo>
                        <a:lnTo>
                          <a:pt x="427" y="190"/>
                        </a:lnTo>
                        <a:lnTo>
                          <a:pt x="410" y="178"/>
                        </a:lnTo>
                        <a:lnTo>
                          <a:pt x="397" y="163"/>
                        </a:lnTo>
                        <a:lnTo>
                          <a:pt x="388" y="144"/>
                        </a:lnTo>
                        <a:lnTo>
                          <a:pt x="384" y="122"/>
                        </a:lnTo>
                        <a:lnTo>
                          <a:pt x="390" y="24"/>
                        </a:lnTo>
                        <a:lnTo>
                          <a:pt x="374" y="37"/>
                        </a:lnTo>
                        <a:close/>
                      </a:path>
                    </a:pathLst>
                  </a:custGeom>
                  <a:solidFill>
                    <a:srgbClr val="B1B2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105" name="Freeform 20"/>
                  <p:cNvSpPr>
                    <a:spLocks/>
                  </p:cNvSpPr>
                  <p:nvPr/>
                </p:nvSpPr>
                <p:spPr bwMode="auto">
                  <a:xfrm>
                    <a:off x="4372" y="-617"/>
                    <a:ext cx="924" cy="1517"/>
                  </a:xfrm>
                  <a:custGeom>
                    <a:avLst/>
                    <a:gdLst>
                      <a:gd name="T0" fmla="*/ 411 w 924"/>
                      <a:gd name="T1" fmla="*/ 63 h 1517"/>
                      <a:gd name="T2" fmla="*/ 429 w 924"/>
                      <a:gd name="T3" fmla="*/ 51 h 1517"/>
                      <a:gd name="T4" fmla="*/ 450 w 924"/>
                      <a:gd name="T5" fmla="*/ 45 h 1517"/>
                      <a:gd name="T6" fmla="*/ 476 w 924"/>
                      <a:gd name="T7" fmla="*/ 47 h 1517"/>
                      <a:gd name="T8" fmla="*/ 497 w 924"/>
                      <a:gd name="T9" fmla="*/ 55 h 1517"/>
                      <a:gd name="T10" fmla="*/ 515 w 924"/>
                      <a:gd name="T11" fmla="*/ 68 h 1517"/>
                      <a:gd name="T12" fmla="*/ 528 w 924"/>
                      <a:gd name="T13" fmla="*/ 84 h 1517"/>
                      <a:gd name="T14" fmla="*/ 536 w 924"/>
                      <a:gd name="T15" fmla="*/ 103 h 1517"/>
                      <a:gd name="T16" fmla="*/ 535 w 924"/>
                      <a:gd name="T17" fmla="*/ 130 h 1517"/>
                      <a:gd name="T18" fmla="*/ 529 w 924"/>
                      <a:gd name="T19" fmla="*/ 152 h 1517"/>
                      <a:gd name="T20" fmla="*/ 520 w 924"/>
                      <a:gd name="T21" fmla="*/ 168 h 1517"/>
                      <a:gd name="T22" fmla="*/ 516 w 924"/>
                      <a:gd name="T23" fmla="*/ 229 h 1517"/>
                      <a:gd name="T24" fmla="*/ 534 w 924"/>
                      <a:gd name="T25" fmla="*/ 218 h 1517"/>
                      <a:gd name="T26" fmla="*/ 550 w 924"/>
                      <a:gd name="T27" fmla="*/ 204 h 1517"/>
                      <a:gd name="T28" fmla="*/ 563 w 924"/>
                      <a:gd name="T29" fmla="*/ 188 h 1517"/>
                      <a:gd name="T30" fmla="*/ 574 w 924"/>
                      <a:gd name="T31" fmla="*/ 170 h 1517"/>
                      <a:gd name="T32" fmla="*/ 581 w 924"/>
                      <a:gd name="T33" fmla="*/ 150 h 1517"/>
                      <a:gd name="T34" fmla="*/ 584 w 924"/>
                      <a:gd name="T35" fmla="*/ 128 h 1517"/>
                      <a:gd name="T36" fmla="*/ 582 w 924"/>
                      <a:gd name="T37" fmla="*/ 103 h 1517"/>
                      <a:gd name="T38" fmla="*/ 576 w 924"/>
                      <a:gd name="T39" fmla="*/ 81 h 1517"/>
                      <a:gd name="T40" fmla="*/ 567 w 924"/>
                      <a:gd name="T41" fmla="*/ 60 h 1517"/>
                      <a:gd name="T42" fmla="*/ 555 w 924"/>
                      <a:gd name="T43" fmla="*/ 42 h 1517"/>
                      <a:gd name="T44" fmla="*/ 540 w 924"/>
                      <a:gd name="T45" fmla="*/ 27 h 1517"/>
                      <a:gd name="T46" fmla="*/ 523 w 924"/>
                      <a:gd name="T47" fmla="*/ 14 h 1517"/>
                      <a:gd name="T48" fmla="*/ 504 w 924"/>
                      <a:gd name="T49" fmla="*/ 5 h 1517"/>
                      <a:gd name="T50" fmla="*/ 483 w 924"/>
                      <a:gd name="T51" fmla="*/ 0 h 1517"/>
                      <a:gd name="T52" fmla="*/ 456 w 924"/>
                      <a:gd name="T53" fmla="*/ 1 h 1517"/>
                      <a:gd name="T54" fmla="*/ 431 w 924"/>
                      <a:gd name="T55" fmla="*/ 5 h 1517"/>
                      <a:gd name="T56" fmla="*/ 409 w 924"/>
                      <a:gd name="T57" fmla="*/ 13 h 1517"/>
                      <a:gd name="T58" fmla="*/ 390 w 924"/>
                      <a:gd name="T59" fmla="*/ 24 h 1517"/>
                      <a:gd name="T60" fmla="*/ 384 w 924"/>
                      <a:gd name="T61" fmla="*/ 122 h 1517"/>
                      <a:gd name="T62" fmla="*/ 388 w 924"/>
                      <a:gd name="T63" fmla="*/ 99 h 1517"/>
                      <a:gd name="T64" fmla="*/ 397 w 924"/>
                      <a:gd name="T65" fmla="*/ 79 h 1517"/>
                      <a:gd name="T66" fmla="*/ 411 w 924"/>
                      <a:gd name="T67" fmla="*/ 63 h 1517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w 924"/>
                      <a:gd name="T103" fmla="*/ 0 h 1517"/>
                      <a:gd name="T104" fmla="*/ 924 w 924"/>
                      <a:gd name="T105" fmla="*/ 1517 h 1517"/>
                    </a:gdLst>
                    <a:ahLst/>
                    <a:cxnLst>
                      <a:cxn ang="T68">
                        <a:pos x="T0" y="T1"/>
                      </a:cxn>
                      <a:cxn ang="T69">
                        <a:pos x="T2" y="T3"/>
                      </a:cxn>
                      <a:cxn ang="T70">
                        <a:pos x="T4" y="T5"/>
                      </a:cxn>
                      <a:cxn ang="T71">
                        <a:pos x="T6" y="T7"/>
                      </a:cxn>
                      <a:cxn ang="T72">
                        <a:pos x="T8" y="T9"/>
                      </a:cxn>
                      <a:cxn ang="T73">
                        <a:pos x="T10" y="T11"/>
                      </a:cxn>
                      <a:cxn ang="T74">
                        <a:pos x="T12" y="T13"/>
                      </a:cxn>
                      <a:cxn ang="T75">
                        <a:pos x="T14" y="T15"/>
                      </a:cxn>
                      <a:cxn ang="T76">
                        <a:pos x="T16" y="T17"/>
                      </a:cxn>
                      <a:cxn ang="T77">
                        <a:pos x="T18" y="T19"/>
                      </a:cxn>
                      <a:cxn ang="T78">
                        <a:pos x="T20" y="T21"/>
                      </a:cxn>
                      <a:cxn ang="T79">
                        <a:pos x="T22" y="T23"/>
                      </a:cxn>
                      <a:cxn ang="T80">
                        <a:pos x="T24" y="T25"/>
                      </a:cxn>
                      <a:cxn ang="T81">
                        <a:pos x="T26" y="T27"/>
                      </a:cxn>
                      <a:cxn ang="T82">
                        <a:pos x="T28" y="T29"/>
                      </a:cxn>
                      <a:cxn ang="T83">
                        <a:pos x="T30" y="T31"/>
                      </a:cxn>
                      <a:cxn ang="T84">
                        <a:pos x="T32" y="T33"/>
                      </a:cxn>
                      <a:cxn ang="T85">
                        <a:pos x="T34" y="T35"/>
                      </a:cxn>
                      <a:cxn ang="T86">
                        <a:pos x="T36" y="T37"/>
                      </a:cxn>
                      <a:cxn ang="T87">
                        <a:pos x="T38" y="T39"/>
                      </a:cxn>
                      <a:cxn ang="T88">
                        <a:pos x="T40" y="T41"/>
                      </a:cxn>
                      <a:cxn ang="T89">
                        <a:pos x="T42" y="T43"/>
                      </a:cxn>
                      <a:cxn ang="T90">
                        <a:pos x="T44" y="T45"/>
                      </a:cxn>
                      <a:cxn ang="T91">
                        <a:pos x="T46" y="T47"/>
                      </a:cxn>
                      <a:cxn ang="T92">
                        <a:pos x="T48" y="T49"/>
                      </a:cxn>
                      <a:cxn ang="T93">
                        <a:pos x="T50" y="T51"/>
                      </a:cxn>
                      <a:cxn ang="T94">
                        <a:pos x="T52" y="T53"/>
                      </a:cxn>
                      <a:cxn ang="T95">
                        <a:pos x="T54" y="T55"/>
                      </a:cxn>
                      <a:cxn ang="T96">
                        <a:pos x="T56" y="T57"/>
                      </a:cxn>
                      <a:cxn ang="T97">
                        <a:pos x="T58" y="T59"/>
                      </a:cxn>
                      <a:cxn ang="T98">
                        <a:pos x="T60" y="T61"/>
                      </a:cxn>
                      <a:cxn ang="T99">
                        <a:pos x="T62" y="T63"/>
                      </a:cxn>
                      <a:cxn ang="T100">
                        <a:pos x="T64" y="T65"/>
                      </a:cxn>
                      <a:cxn ang="T101">
                        <a:pos x="T66" y="T67"/>
                      </a:cxn>
                    </a:cxnLst>
                    <a:rect l="T102" t="T103" r="T104" b="T105"/>
                    <a:pathLst>
                      <a:path w="924" h="1517">
                        <a:moveTo>
                          <a:pt x="411" y="63"/>
                        </a:moveTo>
                        <a:lnTo>
                          <a:pt x="429" y="51"/>
                        </a:lnTo>
                        <a:lnTo>
                          <a:pt x="450" y="45"/>
                        </a:lnTo>
                        <a:lnTo>
                          <a:pt x="476" y="47"/>
                        </a:lnTo>
                        <a:lnTo>
                          <a:pt x="497" y="55"/>
                        </a:lnTo>
                        <a:lnTo>
                          <a:pt x="515" y="68"/>
                        </a:lnTo>
                        <a:lnTo>
                          <a:pt x="528" y="84"/>
                        </a:lnTo>
                        <a:lnTo>
                          <a:pt x="536" y="103"/>
                        </a:lnTo>
                        <a:lnTo>
                          <a:pt x="535" y="130"/>
                        </a:lnTo>
                        <a:lnTo>
                          <a:pt x="529" y="152"/>
                        </a:lnTo>
                        <a:lnTo>
                          <a:pt x="520" y="168"/>
                        </a:lnTo>
                        <a:lnTo>
                          <a:pt x="516" y="229"/>
                        </a:lnTo>
                        <a:lnTo>
                          <a:pt x="534" y="218"/>
                        </a:lnTo>
                        <a:lnTo>
                          <a:pt x="550" y="204"/>
                        </a:lnTo>
                        <a:lnTo>
                          <a:pt x="563" y="188"/>
                        </a:lnTo>
                        <a:lnTo>
                          <a:pt x="574" y="170"/>
                        </a:lnTo>
                        <a:lnTo>
                          <a:pt x="581" y="150"/>
                        </a:lnTo>
                        <a:lnTo>
                          <a:pt x="584" y="128"/>
                        </a:lnTo>
                        <a:lnTo>
                          <a:pt x="582" y="103"/>
                        </a:lnTo>
                        <a:lnTo>
                          <a:pt x="576" y="81"/>
                        </a:lnTo>
                        <a:lnTo>
                          <a:pt x="567" y="60"/>
                        </a:lnTo>
                        <a:lnTo>
                          <a:pt x="555" y="42"/>
                        </a:lnTo>
                        <a:lnTo>
                          <a:pt x="540" y="27"/>
                        </a:lnTo>
                        <a:lnTo>
                          <a:pt x="523" y="14"/>
                        </a:lnTo>
                        <a:lnTo>
                          <a:pt x="504" y="5"/>
                        </a:lnTo>
                        <a:lnTo>
                          <a:pt x="483" y="0"/>
                        </a:lnTo>
                        <a:lnTo>
                          <a:pt x="456" y="1"/>
                        </a:lnTo>
                        <a:lnTo>
                          <a:pt x="431" y="5"/>
                        </a:lnTo>
                        <a:lnTo>
                          <a:pt x="409" y="13"/>
                        </a:lnTo>
                        <a:lnTo>
                          <a:pt x="390" y="24"/>
                        </a:lnTo>
                        <a:lnTo>
                          <a:pt x="384" y="122"/>
                        </a:lnTo>
                        <a:lnTo>
                          <a:pt x="388" y="99"/>
                        </a:lnTo>
                        <a:lnTo>
                          <a:pt x="397" y="79"/>
                        </a:lnTo>
                        <a:lnTo>
                          <a:pt x="411" y="63"/>
                        </a:lnTo>
                        <a:close/>
                      </a:path>
                    </a:pathLst>
                  </a:custGeom>
                  <a:solidFill>
                    <a:srgbClr val="B1B2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2102" name="Freeform 21"/>
                <p:cNvSpPr>
                  <a:spLocks/>
                </p:cNvSpPr>
                <p:nvPr/>
              </p:nvSpPr>
              <p:spPr bwMode="auto">
                <a:xfrm>
                  <a:off x="4372" y="-617"/>
                  <a:ext cx="924" cy="1517"/>
                </a:xfrm>
                <a:custGeom>
                  <a:avLst/>
                  <a:gdLst>
                    <a:gd name="T0" fmla="*/ 496 w 924"/>
                    <a:gd name="T1" fmla="*/ 289 h 1517"/>
                    <a:gd name="T2" fmla="*/ 496 w 924"/>
                    <a:gd name="T3" fmla="*/ 237 h 1517"/>
                    <a:gd name="T4" fmla="*/ 516 w 924"/>
                    <a:gd name="T5" fmla="*/ 229 h 1517"/>
                    <a:gd name="T6" fmla="*/ 534 w 924"/>
                    <a:gd name="T7" fmla="*/ 218 h 1517"/>
                    <a:gd name="T8" fmla="*/ 550 w 924"/>
                    <a:gd name="T9" fmla="*/ 204 h 1517"/>
                    <a:gd name="T10" fmla="*/ 563 w 924"/>
                    <a:gd name="T11" fmla="*/ 188 h 1517"/>
                    <a:gd name="T12" fmla="*/ 574 w 924"/>
                    <a:gd name="T13" fmla="*/ 170 h 1517"/>
                    <a:gd name="T14" fmla="*/ 581 w 924"/>
                    <a:gd name="T15" fmla="*/ 150 h 1517"/>
                    <a:gd name="T16" fmla="*/ 584 w 924"/>
                    <a:gd name="T17" fmla="*/ 128 h 1517"/>
                    <a:gd name="T18" fmla="*/ 582 w 924"/>
                    <a:gd name="T19" fmla="*/ 103 h 1517"/>
                    <a:gd name="T20" fmla="*/ 576 w 924"/>
                    <a:gd name="T21" fmla="*/ 81 h 1517"/>
                    <a:gd name="T22" fmla="*/ 567 w 924"/>
                    <a:gd name="T23" fmla="*/ 60 h 1517"/>
                    <a:gd name="T24" fmla="*/ 555 w 924"/>
                    <a:gd name="T25" fmla="*/ 42 h 1517"/>
                    <a:gd name="T26" fmla="*/ 540 w 924"/>
                    <a:gd name="T27" fmla="*/ 27 h 1517"/>
                    <a:gd name="T28" fmla="*/ 523 w 924"/>
                    <a:gd name="T29" fmla="*/ 14 h 1517"/>
                    <a:gd name="T30" fmla="*/ 504 w 924"/>
                    <a:gd name="T31" fmla="*/ 5 h 1517"/>
                    <a:gd name="T32" fmla="*/ 483 w 924"/>
                    <a:gd name="T33" fmla="*/ 0 h 1517"/>
                    <a:gd name="T34" fmla="*/ 456 w 924"/>
                    <a:gd name="T35" fmla="*/ 1 h 1517"/>
                    <a:gd name="T36" fmla="*/ 431 w 924"/>
                    <a:gd name="T37" fmla="*/ 5 h 1517"/>
                    <a:gd name="T38" fmla="*/ 409 w 924"/>
                    <a:gd name="T39" fmla="*/ 13 h 1517"/>
                    <a:gd name="T40" fmla="*/ 390 w 924"/>
                    <a:gd name="T41" fmla="*/ 24 h 1517"/>
                    <a:gd name="T42" fmla="*/ 374 w 924"/>
                    <a:gd name="T43" fmla="*/ 37 h 1517"/>
                    <a:gd name="T44" fmla="*/ 360 w 924"/>
                    <a:gd name="T45" fmla="*/ 53 h 1517"/>
                    <a:gd name="T46" fmla="*/ 350 w 924"/>
                    <a:gd name="T47" fmla="*/ 70 h 1517"/>
                    <a:gd name="T48" fmla="*/ 343 w 924"/>
                    <a:gd name="T49" fmla="*/ 89 h 1517"/>
                    <a:gd name="T50" fmla="*/ 339 w 924"/>
                    <a:gd name="T51" fmla="*/ 110 h 1517"/>
                    <a:gd name="T52" fmla="*/ 341 w 924"/>
                    <a:gd name="T53" fmla="*/ 135 h 1517"/>
                    <a:gd name="T54" fmla="*/ 346 w 924"/>
                    <a:gd name="T55" fmla="*/ 157 h 1517"/>
                    <a:gd name="T56" fmla="*/ 355 w 924"/>
                    <a:gd name="T57" fmla="*/ 177 h 1517"/>
                    <a:gd name="T58" fmla="*/ 366 w 924"/>
                    <a:gd name="T59" fmla="*/ 195 h 1517"/>
                    <a:gd name="T60" fmla="*/ 379 w 924"/>
                    <a:gd name="T61" fmla="*/ 210 h 1517"/>
                    <a:gd name="T62" fmla="*/ 395 w 924"/>
                    <a:gd name="T63" fmla="*/ 222 h 1517"/>
                    <a:gd name="T64" fmla="*/ 413 w 924"/>
                    <a:gd name="T65" fmla="*/ 232 h 1517"/>
                    <a:gd name="T66" fmla="*/ 427 w 924"/>
                    <a:gd name="T67" fmla="*/ 289 h 1517"/>
                    <a:gd name="T68" fmla="*/ 355 w 924"/>
                    <a:gd name="T69" fmla="*/ 289 h 1517"/>
                    <a:gd name="T70" fmla="*/ 355 w 924"/>
                    <a:gd name="T71" fmla="*/ 379 h 1517"/>
                    <a:gd name="T72" fmla="*/ 132 w 924"/>
                    <a:gd name="T73" fmla="*/ 379 h 1517"/>
                    <a:gd name="T74" fmla="*/ 0 w 924"/>
                    <a:gd name="T75" fmla="*/ 1517 h 1517"/>
                    <a:gd name="T76" fmla="*/ 924 w 924"/>
                    <a:gd name="T77" fmla="*/ 1517 h 1517"/>
                    <a:gd name="T78" fmla="*/ 792 w 924"/>
                    <a:gd name="T79" fmla="*/ 379 h 1517"/>
                    <a:gd name="T80" fmla="*/ 569 w 924"/>
                    <a:gd name="T81" fmla="*/ 379 h 1517"/>
                    <a:gd name="T82" fmla="*/ 569 w 924"/>
                    <a:gd name="T83" fmla="*/ 289 h 1517"/>
                    <a:gd name="T84" fmla="*/ 496 w 924"/>
                    <a:gd name="T85" fmla="*/ 289 h 1517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w 924"/>
                    <a:gd name="T130" fmla="*/ 0 h 1517"/>
                    <a:gd name="T131" fmla="*/ 924 w 924"/>
                    <a:gd name="T132" fmla="*/ 1517 h 1517"/>
                  </a:gdLst>
                  <a:ahLst/>
                  <a:cxnLst>
                    <a:cxn ang="T86">
                      <a:pos x="T0" y="T1"/>
                    </a:cxn>
                    <a:cxn ang="T87">
                      <a:pos x="T2" y="T3"/>
                    </a:cxn>
                    <a:cxn ang="T88">
                      <a:pos x="T4" y="T5"/>
                    </a:cxn>
                    <a:cxn ang="T89">
                      <a:pos x="T6" y="T7"/>
                    </a:cxn>
                    <a:cxn ang="T90">
                      <a:pos x="T8" y="T9"/>
                    </a:cxn>
                    <a:cxn ang="T91">
                      <a:pos x="T10" y="T11"/>
                    </a:cxn>
                    <a:cxn ang="T92">
                      <a:pos x="T12" y="T13"/>
                    </a:cxn>
                    <a:cxn ang="T93">
                      <a:pos x="T14" y="T15"/>
                    </a:cxn>
                    <a:cxn ang="T94">
                      <a:pos x="T16" y="T17"/>
                    </a:cxn>
                    <a:cxn ang="T95">
                      <a:pos x="T18" y="T19"/>
                    </a:cxn>
                    <a:cxn ang="T96">
                      <a:pos x="T20" y="T21"/>
                    </a:cxn>
                    <a:cxn ang="T97">
                      <a:pos x="T22" y="T23"/>
                    </a:cxn>
                    <a:cxn ang="T98">
                      <a:pos x="T24" y="T25"/>
                    </a:cxn>
                    <a:cxn ang="T99">
                      <a:pos x="T26" y="T27"/>
                    </a:cxn>
                    <a:cxn ang="T100">
                      <a:pos x="T28" y="T29"/>
                    </a:cxn>
                    <a:cxn ang="T101">
                      <a:pos x="T30" y="T31"/>
                    </a:cxn>
                    <a:cxn ang="T102">
                      <a:pos x="T32" y="T33"/>
                    </a:cxn>
                    <a:cxn ang="T103">
                      <a:pos x="T34" y="T35"/>
                    </a:cxn>
                    <a:cxn ang="T104">
                      <a:pos x="T36" y="T37"/>
                    </a:cxn>
                    <a:cxn ang="T105">
                      <a:pos x="T38" y="T39"/>
                    </a:cxn>
                    <a:cxn ang="T106">
                      <a:pos x="T40" y="T41"/>
                    </a:cxn>
                    <a:cxn ang="T107">
                      <a:pos x="T42" y="T43"/>
                    </a:cxn>
                    <a:cxn ang="T108">
                      <a:pos x="T44" y="T45"/>
                    </a:cxn>
                    <a:cxn ang="T109">
                      <a:pos x="T46" y="T47"/>
                    </a:cxn>
                    <a:cxn ang="T110">
                      <a:pos x="T48" y="T49"/>
                    </a:cxn>
                    <a:cxn ang="T111">
                      <a:pos x="T50" y="T51"/>
                    </a:cxn>
                    <a:cxn ang="T112">
                      <a:pos x="T52" y="T53"/>
                    </a:cxn>
                    <a:cxn ang="T113">
                      <a:pos x="T54" y="T55"/>
                    </a:cxn>
                    <a:cxn ang="T114">
                      <a:pos x="T56" y="T57"/>
                    </a:cxn>
                    <a:cxn ang="T115">
                      <a:pos x="T58" y="T59"/>
                    </a:cxn>
                    <a:cxn ang="T116">
                      <a:pos x="T60" y="T61"/>
                    </a:cxn>
                    <a:cxn ang="T117">
                      <a:pos x="T62" y="T63"/>
                    </a:cxn>
                    <a:cxn ang="T118">
                      <a:pos x="T64" y="T65"/>
                    </a:cxn>
                    <a:cxn ang="T119">
                      <a:pos x="T66" y="T67"/>
                    </a:cxn>
                    <a:cxn ang="T120">
                      <a:pos x="T68" y="T69"/>
                    </a:cxn>
                    <a:cxn ang="T121">
                      <a:pos x="T70" y="T71"/>
                    </a:cxn>
                    <a:cxn ang="T122">
                      <a:pos x="T72" y="T73"/>
                    </a:cxn>
                    <a:cxn ang="T123">
                      <a:pos x="T74" y="T75"/>
                    </a:cxn>
                    <a:cxn ang="T124">
                      <a:pos x="T76" y="T77"/>
                    </a:cxn>
                    <a:cxn ang="T125">
                      <a:pos x="T78" y="T79"/>
                    </a:cxn>
                    <a:cxn ang="T126">
                      <a:pos x="T80" y="T81"/>
                    </a:cxn>
                    <a:cxn ang="T127">
                      <a:pos x="T82" y="T83"/>
                    </a:cxn>
                    <a:cxn ang="T128">
                      <a:pos x="T84" y="T85"/>
                    </a:cxn>
                  </a:cxnLst>
                  <a:rect l="T129" t="T130" r="T131" b="T132"/>
                  <a:pathLst>
                    <a:path w="924" h="1517">
                      <a:moveTo>
                        <a:pt x="496" y="289"/>
                      </a:moveTo>
                      <a:lnTo>
                        <a:pt x="496" y="237"/>
                      </a:lnTo>
                      <a:lnTo>
                        <a:pt x="516" y="229"/>
                      </a:lnTo>
                      <a:lnTo>
                        <a:pt x="534" y="218"/>
                      </a:lnTo>
                      <a:lnTo>
                        <a:pt x="550" y="204"/>
                      </a:lnTo>
                      <a:lnTo>
                        <a:pt x="563" y="188"/>
                      </a:lnTo>
                      <a:lnTo>
                        <a:pt x="574" y="170"/>
                      </a:lnTo>
                      <a:lnTo>
                        <a:pt x="581" y="150"/>
                      </a:lnTo>
                      <a:lnTo>
                        <a:pt x="584" y="128"/>
                      </a:lnTo>
                      <a:lnTo>
                        <a:pt x="582" y="103"/>
                      </a:lnTo>
                      <a:lnTo>
                        <a:pt x="576" y="81"/>
                      </a:lnTo>
                      <a:lnTo>
                        <a:pt x="567" y="60"/>
                      </a:lnTo>
                      <a:lnTo>
                        <a:pt x="555" y="42"/>
                      </a:lnTo>
                      <a:lnTo>
                        <a:pt x="540" y="27"/>
                      </a:lnTo>
                      <a:lnTo>
                        <a:pt x="523" y="14"/>
                      </a:lnTo>
                      <a:lnTo>
                        <a:pt x="504" y="5"/>
                      </a:lnTo>
                      <a:lnTo>
                        <a:pt x="483" y="0"/>
                      </a:lnTo>
                      <a:lnTo>
                        <a:pt x="456" y="1"/>
                      </a:lnTo>
                      <a:lnTo>
                        <a:pt x="431" y="5"/>
                      </a:lnTo>
                      <a:lnTo>
                        <a:pt x="409" y="13"/>
                      </a:lnTo>
                      <a:lnTo>
                        <a:pt x="390" y="24"/>
                      </a:lnTo>
                      <a:lnTo>
                        <a:pt x="374" y="37"/>
                      </a:lnTo>
                      <a:lnTo>
                        <a:pt x="360" y="53"/>
                      </a:lnTo>
                      <a:lnTo>
                        <a:pt x="350" y="70"/>
                      </a:lnTo>
                      <a:lnTo>
                        <a:pt x="343" y="89"/>
                      </a:lnTo>
                      <a:lnTo>
                        <a:pt x="339" y="110"/>
                      </a:lnTo>
                      <a:lnTo>
                        <a:pt x="341" y="135"/>
                      </a:lnTo>
                      <a:lnTo>
                        <a:pt x="346" y="157"/>
                      </a:lnTo>
                      <a:lnTo>
                        <a:pt x="355" y="177"/>
                      </a:lnTo>
                      <a:lnTo>
                        <a:pt x="366" y="195"/>
                      </a:lnTo>
                      <a:lnTo>
                        <a:pt x="379" y="210"/>
                      </a:lnTo>
                      <a:lnTo>
                        <a:pt x="395" y="222"/>
                      </a:lnTo>
                      <a:lnTo>
                        <a:pt x="413" y="232"/>
                      </a:lnTo>
                      <a:lnTo>
                        <a:pt x="427" y="289"/>
                      </a:lnTo>
                      <a:lnTo>
                        <a:pt x="355" y="289"/>
                      </a:lnTo>
                      <a:lnTo>
                        <a:pt x="355" y="379"/>
                      </a:lnTo>
                      <a:lnTo>
                        <a:pt x="132" y="379"/>
                      </a:lnTo>
                      <a:lnTo>
                        <a:pt x="0" y="1517"/>
                      </a:lnTo>
                      <a:lnTo>
                        <a:pt x="924" y="1517"/>
                      </a:lnTo>
                      <a:lnTo>
                        <a:pt x="792" y="379"/>
                      </a:lnTo>
                      <a:lnTo>
                        <a:pt x="569" y="379"/>
                      </a:lnTo>
                      <a:lnTo>
                        <a:pt x="569" y="289"/>
                      </a:lnTo>
                      <a:lnTo>
                        <a:pt x="496" y="289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103" name="Freeform 22"/>
                <p:cNvSpPr>
                  <a:spLocks/>
                </p:cNvSpPr>
                <p:nvPr/>
              </p:nvSpPr>
              <p:spPr bwMode="auto">
                <a:xfrm>
                  <a:off x="4757" y="-571"/>
                  <a:ext cx="151" cy="145"/>
                </a:xfrm>
                <a:custGeom>
                  <a:avLst/>
                  <a:gdLst>
                    <a:gd name="T0" fmla="*/ 111 w 151"/>
                    <a:gd name="T1" fmla="*/ 144 h 145"/>
                    <a:gd name="T2" fmla="*/ 111 w 151"/>
                    <a:gd name="T3" fmla="*/ 113 h 145"/>
                    <a:gd name="T4" fmla="*/ 43 w 151"/>
                    <a:gd name="T5" fmla="*/ 113 h 145"/>
                    <a:gd name="T6" fmla="*/ 43 w 151"/>
                    <a:gd name="T7" fmla="*/ 144 h 145"/>
                    <a:gd name="T8" fmla="*/ 25 w 151"/>
                    <a:gd name="T9" fmla="*/ 133 h 145"/>
                    <a:gd name="T10" fmla="*/ 12 w 151"/>
                    <a:gd name="T11" fmla="*/ 117 h 145"/>
                    <a:gd name="T12" fmla="*/ 3 w 151"/>
                    <a:gd name="T13" fmla="*/ 98 h 145"/>
                    <a:gd name="T14" fmla="*/ 0 w 151"/>
                    <a:gd name="T15" fmla="*/ 77 h 145"/>
                    <a:gd name="T16" fmla="*/ 3 w 151"/>
                    <a:gd name="T17" fmla="*/ 54 h 145"/>
                    <a:gd name="T18" fmla="*/ 12 w 151"/>
                    <a:gd name="T19" fmla="*/ 34 h 145"/>
                    <a:gd name="T20" fmla="*/ 26 w 151"/>
                    <a:gd name="T21" fmla="*/ 18 h 145"/>
                    <a:gd name="T22" fmla="*/ 44 w 151"/>
                    <a:gd name="T23" fmla="*/ 6 h 145"/>
                    <a:gd name="T24" fmla="*/ 65 w 151"/>
                    <a:gd name="T25" fmla="*/ 0 h 145"/>
                    <a:gd name="T26" fmla="*/ 91 w 151"/>
                    <a:gd name="T27" fmla="*/ 2 h 145"/>
                    <a:gd name="T28" fmla="*/ 113 w 151"/>
                    <a:gd name="T29" fmla="*/ 10 h 145"/>
                    <a:gd name="T30" fmla="*/ 130 w 151"/>
                    <a:gd name="T31" fmla="*/ 22 h 145"/>
                    <a:gd name="T32" fmla="*/ 143 w 151"/>
                    <a:gd name="T33" fmla="*/ 38 h 145"/>
                    <a:gd name="T34" fmla="*/ 151 w 151"/>
                    <a:gd name="T35" fmla="*/ 58 h 145"/>
                    <a:gd name="T36" fmla="*/ 150 w 151"/>
                    <a:gd name="T37" fmla="*/ 85 h 145"/>
                    <a:gd name="T38" fmla="*/ 144 w 151"/>
                    <a:gd name="T39" fmla="*/ 106 h 145"/>
                    <a:gd name="T40" fmla="*/ 135 w 151"/>
                    <a:gd name="T41" fmla="*/ 123 h 145"/>
                    <a:gd name="T42" fmla="*/ 123 w 151"/>
                    <a:gd name="T43" fmla="*/ 136 h 145"/>
                    <a:gd name="T44" fmla="*/ 111 w 151"/>
                    <a:gd name="T45" fmla="*/ 144 h 145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w 151"/>
                    <a:gd name="T70" fmla="*/ 0 h 145"/>
                    <a:gd name="T71" fmla="*/ 151 w 151"/>
                    <a:gd name="T72" fmla="*/ 145 h 145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T69" t="T70" r="T71" b="T72"/>
                  <a:pathLst>
                    <a:path w="151" h="145">
                      <a:moveTo>
                        <a:pt x="111" y="144"/>
                      </a:moveTo>
                      <a:lnTo>
                        <a:pt x="111" y="113"/>
                      </a:lnTo>
                      <a:lnTo>
                        <a:pt x="43" y="113"/>
                      </a:lnTo>
                      <a:lnTo>
                        <a:pt x="43" y="144"/>
                      </a:lnTo>
                      <a:lnTo>
                        <a:pt x="25" y="133"/>
                      </a:lnTo>
                      <a:lnTo>
                        <a:pt x="12" y="117"/>
                      </a:lnTo>
                      <a:lnTo>
                        <a:pt x="3" y="98"/>
                      </a:lnTo>
                      <a:lnTo>
                        <a:pt x="0" y="77"/>
                      </a:lnTo>
                      <a:lnTo>
                        <a:pt x="3" y="54"/>
                      </a:lnTo>
                      <a:lnTo>
                        <a:pt x="12" y="34"/>
                      </a:lnTo>
                      <a:lnTo>
                        <a:pt x="26" y="18"/>
                      </a:lnTo>
                      <a:lnTo>
                        <a:pt x="44" y="6"/>
                      </a:lnTo>
                      <a:lnTo>
                        <a:pt x="65" y="0"/>
                      </a:lnTo>
                      <a:lnTo>
                        <a:pt x="91" y="2"/>
                      </a:lnTo>
                      <a:lnTo>
                        <a:pt x="113" y="10"/>
                      </a:lnTo>
                      <a:lnTo>
                        <a:pt x="130" y="22"/>
                      </a:lnTo>
                      <a:lnTo>
                        <a:pt x="143" y="38"/>
                      </a:lnTo>
                      <a:lnTo>
                        <a:pt x="151" y="58"/>
                      </a:lnTo>
                      <a:lnTo>
                        <a:pt x="150" y="85"/>
                      </a:lnTo>
                      <a:lnTo>
                        <a:pt x="144" y="106"/>
                      </a:lnTo>
                      <a:lnTo>
                        <a:pt x="135" y="123"/>
                      </a:lnTo>
                      <a:lnTo>
                        <a:pt x="123" y="136"/>
                      </a:lnTo>
                      <a:lnTo>
                        <a:pt x="111" y="144"/>
                      </a:lnTo>
                      <a:close/>
                    </a:path>
                  </a:pathLst>
                </a:custGeom>
                <a:noFill/>
                <a:ln w="952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085" name="Group 23"/>
              <p:cNvGrpSpPr>
                <a:grpSpLocks/>
              </p:cNvGrpSpPr>
              <p:nvPr/>
            </p:nvGrpSpPr>
            <p:grpSpPr bwMode="auto">
              <a:xfrm>
                <a:off x="6295" y="10350"/>
                <a:ext cx="1068" cy="1181"/>
                <a:chOff x="6815" y="-466"/>
                <a:chExt cx="723" cy="1181"/>
              </a:xfrm>
            </p:grpSpPr>
            <p:grpSp>
              <p:nvGrpSpPr>
                <p:cNvPr id="2096" name="Group 24"/>
                <p:cNvGrpSpPr>
                  <a:grpSpLocks/>
                </p:cNvGrpSpPr>
                <p:nvPr/>
              </p:nvGrpSpPr>
              <p:grpSpPr bwMode="auto">
                <a:xfrm>
                  <a:off x="6822" y="-459"/>
                  <a:ext cx="447" cy="1166"/>
                  <a:chOff x="6822" y="-459"/>
                  <a:chExt cx="447" cy="1166"/>
                </a:xfrm>
              </p:grpSpPr>
              <p:sp>
                <p:nvSpPr>
                  <p:cNvPr id="2099" name="Freeform 25"/>
                  <p:cNvSpPr>
                    <a:spLocks/>
                  </p:cNvSpPr>
                  <p:nvPr/>
                </p:nvSpPr>
                <p:spPr bwMode="auto">
                  <a:xfrm>
                    <a:off x="6822" y="-459"/>
                    <a:ext cx="447" cy="1166"/>
                  </a:xfrm>
                  <a:custGeom>
                    <a:avLst/>
                    <a:gdLst>
                      <a:gd name="T0" fmla="*/ 409 w 447"/>
                      <a:gd name="T1" fmla="*/ 110 h 1166"/>
                      <a:gd name="T2" fmla="*/ 400 w 447"/>
                      <a:gd name="T3" fmla="*/ 129 h 1166"/>
                      <a:gd name="T4" fmla="*/ 399 w 447"/>
                      <a:gd name="T5" fmla="*/ 175 h 1166"/>
                      <a:gd name="T6" fmla="*/ 417 w 447"/>
                      <a:gd name="T7" fmla="*/ 163 h 1166"/>
                      <a:gd name="T8" fmla="*/ 431 w 447"/>
                      <a:gd name="T9" fmla="*/ 147 h 1166"/>
                      <a:gd name="T10" fmla="*/ 441 w 447"/>
                      <a:gd name="T11" fmla="*/ 128 h 1166"/>
                      <a:gd name="T12" fmla="*/ 446 w 447"/>
                      <a:gd name="T13" fmla="*/ 108 h 1166"/>
                      <a:gd name="T14" fmla="*/ 444 w 447"/>
                      <a:gd name="T15" fmla="*/ 81 h 1166"/>
                      <a:gd name="T16" fmla="*/ 438 w 447"/>
                      <a:gd name="T17" fmla="*/ 58 h 1166"/>
                      <a:gd name="T18" fmla="*/ 428 w 447"/>
                      <a:gd name="T19" fmla="*/ 39 h 1166"/>
                      <a:gd name="T20" fmla="*/ 414 w 447"/>
                      <a:gd name="T21" fmla="*/ 23 h 1166"/>
                      <a:gd name="T22" fmla="*/ 397 w 447"/>
                      <a:gd name="T23" fmla="*/ 11 h 1166"/>
                      <a:gd name="T24" fmla="*/ 378 w 447"/>
                      <a:gd name="T25" fmla="*/ 3 h 1166"/>
                      <a:gd name="T26" fmla="*/ 358 w 447"/>
                      <a:gd name="T27" fmla="*/ 0 h 1166"/>
                      <a:gd name="T28" fmla="*/ 334 w 447"/>
                      <a:gd name="T29" fmla="*/ 2 h 1166"/>
                      <a:gd name="T30" fmla="*/ 313 w 447"/>
                      <a:gd name="T31" fmla="*/ 10 h 1166"/>
                      <a:gd name="T32" fmla="*/ 310 w 447"/>
                      <a:gd name="T33" fmla="*/ 55 h 1166"/>
                      <a:gd name="T34" fmla="*/ 326 w 447"/>
                      <a:gd name="T35" fmla="*/ 42 h 1166"/>
                      <a:gd name="T36" fmla="*/ 347 w 447"/>
                      <a:gd name="T37" fmla="*/ 35 h 1166"/>
                      <a:gd name="T38" fmla="*/ 371 w 447"/>
                      <a:gd name="T39" fmla="*/ 39 h 1166"/>
                      <a:gd name="T40" fmla="*/ 391 w 447"/>
                      <a:gd name="T41" fmla="*/ 50 h 1166"/>
                      <a:gd name="T42" fmla="*/ 404 w 447"/>
                      <a:gd name="T43" fmla="*/ 66 h 1166"/>
                      <a:gd name="T44" fmla="*/ 411 w 447"/>
                      <a:gd name="T45" fmla="*/ 86 h 1166"/>
                      <a:gd name="T46" fmla="*/ 409 w 447"/>
                      <a:gd name="T47" fmla="*/ 110 h 116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w 447"/>
                      <a:gd name="T73" fmla="*/ 0 h 1166"/>
                      <a:gd name="T74" fmla="*/ 447 w 447"/>
                      <a:gd name="T75" fmla="*/ 1166 h 116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T72" t="T73" r="T74" b="T75"/>
                    <a:pathLst>
                      <a:path w="447" h="1166">
                        <a:moveTo>
                          <a:pt x="409" y="110"/>
                        </a:moveTo>
                        <a:lnTo>
                          <a:pt x="400" y="129"/>
                        </a:lnTo>
                        <a:lnTo>
                          <a:pt x="399" y="175"/>
                        </a:lnTo>
                        <a:lnTo>
                          <a:pt x="417" y="163"/>
                        </a:lnTo>
                        <a:lnTo>
                          <a:pt x="431" y="147"/>
                        </a:lnTo>
                        <a:lnTo>
                          <a:pt x="441" y="128"/>
                        </a:lnTo>
                        <a:lnTo>
                          <a:pt x="446" y="108"/>
                        </a:lnTo>
                        <a:lnTo>
                          <a:pt x="444" y="81"/>
                        </a:lnTo>
                        <a:lnTo>
                          <a:pt x="438" y="58"/>
                        </a:lnTo>
                        <a:lnTo>
                          <a:pt x="428" y="39"/>
                        </a:lnTo>
                        <a:lnTo>
                          <a:pt x="414" y="23"/>
                        </a:lnTo>
                        <a:lnTo>
                          <a:pt x="397" y="11"/>
                        </a:lnTo>
                        <a:lnTo>
                          <a:pt x="378" y="3"/>
                        </a:lnTo>
                        <a:lnTo>
                          <a:pt x="358" y="0"/>
                        </a:lnTo>
                        <a:lnTo>
                          <a:pt x="334" y="2"/>
                        </a:lnTo>
                        <a:lnTo>
                          <a:pt x="313" y="10"/>
                        </a:lnTo>
                        <a:lnTo>
                          <a:pt x="310" y="55"/>
                        </a:lnTo>
                        <a:lnTo>
                          <a:pt x="326" y="42"/>
                        </a:lnTo>
                        <a:lnTo>
                          <a:pt x="347" y="35"/>
                        </a:lnTo>
                        <a:lnTo>
                          <a:pt x="371" y="39"/>
                        </a:lnTo>
                        <a:lnTo>
                          <a:pt x="391" y="50"/>
                        </a:lnTo>
                        <a:lnTo>
                          <a:pt x="404" y="66"/>
                        </a:lnTo>
                        <a:lnTo>
                          <a:pt x="411" y="86"/>
                        </a:lnTo>
                        <a:lnTo>
                          <a:pt x="409" y="110"/>
                        </a:lnTo>
                        <a:close/>
                      </a:path>
                    </a:pathLst>
                  </a:custGeom>
                  <a:solidFill>
                    <a:srgbClr val="B1B2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100" name="Freeform 26"/>
                  <p:cNvSpPr>
                    <a:spLocks/>
                  </p:cNvSpPr>
                  <p:nvPr/>
                </p:nvSpPr>
                <p:spPr bwMode="auto">
                  <a:xfrm>
                    <a:off x="6822" y="-459"/>
                    <a:ext cx="447" cy="1166"/>
                  </a:xfrm>
                  <a:custGeom>
                    <a:avLst/>
                    <a:gdLst>
                      <a:gd name="T0" fmla="*/ 279 w 447"/>
                      <a:gd name="T1" fmla="*/ 37 h 1166"/>
                      <a:gd name="T2" fmla="*/ 268 w 447"/>
                      <a:gd name="T3" fmla="*/ 55 h 1166"/>
                      <a:gd name="T4" fmla="*/ 261 w 447"/>
                      <a:gd name="T5" fmla="*/ 76 h 1166"/>
                      <a:gd name="T6" fmla="*/ 263 w 447"/>
                      <a:gd name="T7" fmla="*/ 102 h 1166"/>
                      <a:gd name="T8" fmla="*/ 268 w 447"/>
                      <a:gd name="T9" fmla="*/ 125 h 1166"/>
                      <a:gd name="T10" fmla="*/ 277 w 447"/>
                      <a:gd name="T11" fmla="*/ 145 h 1166"/>
                      <a:gd name="T12" fmla="*/ 289 w 447"/>
                      <a:gd name="T13" fmla="*/ 160 h 1166"/>
                      <a:gd name="T14" fmla="*/ 303 w 447"/>
                      <a:gd name="T15" fmla="*/ 172 h 1166"/>
                      <a:gd name="T16" fmla="*/ 320 w 447"/>
                      <a:gd name="T17" fmla="*/ 181 h 1166"/>
                      <a:gd name="T18" fmla="*/ 327 w 447"/>
                      <a:gd name="T19" fmla="*/ 223 h 1166"/>
                      <a:gd name="T20" fmla="*/ 271 w 447"/>
                      <a:gd name="T21" fmla="*/ 223 h 1166"/>
                      <a:gd name="T22" fmla="*/ 271 w 447"/>
                      <a:gd name="T23" fmla="*/ 292 h 1166"/>
                      <a:gd name="T24" fmla="*/ 101 w 447"/>
                      <a:gd name="T25" fmla="*/ 292 h 1166"/>
                      <a:gd name="T26" fmla="*/ 0 w 447"/>
                      <a:gd name="T27" fmla="*/ 1166 h 1166"/>
                      <a:gd name="T28" fmla="*/ 707 w 447"/>
                      <a:gd name="T29" fmla="*/ 1166 h 1166"/>
                      <a:gd name="T30" fmla="*/ 606 w 447"/>
                      <a:gd name="T31" fmla="*/ 292 h 1166"/>
                      <a:gd name="T32" fmla="*/ 436 w 447"/>
                      <a:gd name="T33" fmla="*/ 292 h 1166"/>
                      <a:gd name="T34" fmla="*/ 436 w 447"/>
                      <a:gd name="T35" fmla="*/ 223 h 1166"/>
                      <a:gd name="T36" fmla="*/ 380 w 447"/>
                      <a:gd name="T37" fmla="*/ 223 h 1166"/>
                      <a:gd name="T38" fmla="*/ 380 w 447"/>
                      <a:gd name="T39" fmla="*/ 183 h 1166"/>
                      <a:gd name="T40" fmla="*/ 399 w 447"/>
                      <a:gd name="T41" fmla="*/ 175 h 1166"/>
                      <a:gd name="T42" fmla="*/ 400 w 447"/>
                      <a:gd name="T43" fmla="*/ 129 h 1166"/>
                      <a:gd name="T44" fmla="*/ 387 w 447"/>
                      <a:gd name="T45" fmla="*/ 142 h 1166"/>
                      <a:gd name="T46" fmla="*/ 380 w 447"/>
                      <a:gd name="T47" fmla="*/ 146 h 1166"/>
                      <a:gd name="T48" fmla="*/ 380 w 447"/>
                      <a:gd name="T49" fmla="*/ 123 h 1166"/>
                      <a:gd name="T50" fmla="*/ 327 w 447"/>
                      <a:gd name="T51" fmla="*/ 123 h 1166"/>
                      <a:gd name="T52" fmla="*/ 327 w 447"/>
                      <a:gd name="T53" fmla="*/ 147 h 1166"/>
                      <a:gd name="T54" fmla="*/ 311 w 447"/>
                      <a:gd name="T55" fmla="*/ 135 h 1166"/>
                      <a:gd name="T56" fmla="*/ 299 w 447"/>
                      <a:gd name="T57" fmla="*/ 118 h 1166"/>
                      <a:gd name="T58" fmla="*/ 294 w 447"/>
                      <a:gd name="T59" fmla="*/ 97 h 1166"/>
                      <a:gd name="T60" fmla="*/ 298 w 447"/>
                      <a:gd name="T61" fmla="*/ 74 h 1166"/>
                      <a:gd name="T62" fmla="*/ 310 w 447"/>
                      <a:gd name="T63" fmla="*/ 55 h 1166"/>
                      <a:gd name="T64" fmla="*/ 313 w 447"/>
                      <a:gd name="T65" fmla="*/ 10 h 1166"/>
                      <a:gd name="T66" fmla="*/ 294 w 447"/>
                      <a:gd name="T67" fmla="*/ 21 h 1166"/>
                      <a:gd name="T68" fmla="*/ 279 w 447"/>
                      <a:gd name="T69" fmla="*/ 37 h 116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447"/>
                      <a:gd name="T106" fmla="*/ 0 h 1166"/>
                      <a:gd name="T107" fmla="*/ 447 w 447"/>
                      <a:gd name="T108" fmla="*/ 1166 h 1166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447" h="1166">
                        <a:moveTo>
                          <a:pt x="279" y="37"/>
                        </a:moveTo>
                        <a:lnTo>
                          <a:pt x="268" y="55"/>
                        </a:lnTo>
                        <a:lnTo>
                          <a:pt x="261" y="76"/>
                        </a:lnTo>
                        <a:lnTo>
                          <a:pt x="263" y="102"/>
                        </a:lnTo>
                        <a:lnTo>
                          <a:pt x="268" y="125"/>
                        </a:lnTo>
                        <a:lnTo>
                          <a:pt x="277" y="145"/>
                        </a:lnTo>
                        <a:lnTo>
                          <a:pt x="289" y="160"/>
                        </a:lnTo>
                        <a:lnTo>
                          <a:pt x="303" y="172"/>
                        </a:lnTo>
                        <a:lnTo>
                          <a:pt x="320" y="181"/>
                        </a:lnTo>
                        <a:lnTo>
                          <a:pt x="327" y="223"/>
                        </a:lnTo>
                        <a:lnTo>
                          <a:pt x="271" y="223"/>
                        </a:lnTo>
                        <a:lnTo>
                          <a:pt x="271" y="292"/>
                        </a:lnTo>
                        <a:lnTo>
                          <a:pt x="101" y="292"/>
                        </a:lnTo>
                        <a:lnTo>
                          <a:pt x="0" y="1166"/>
                        </a:lnTo>
                        <a:lnTo>
                          <a:pt x="707" y="1166"/>
                        </a:lnTo>
                        <a:lnTo>
                          <a:pt x="606" y="292"/>
                        </a:lnTo>
                        <a:lnTo>
                          <a:pt x="436" y="292"/>
                        </a:lnTo>
                        <a:lnTo>
                          <a:pt x="436" y="223"/>
                        </a:lnTo>
                        <a:lnTo>
                          <a:pt x="380" y="223"/>
                        </a:lnTo>
                        <a:lnTo>
                          <a:pt x="380" y="183"/>
                        </a:lnTo>
                        <a:lnTo>
                          <a:pt x="399" y="175"/>
                        </a:lnTo>
                        <a:lnTo>
                          <a:pt x="400" y="129"/>
                        </a:lnTo>
                        <a:lnTo>
                          <a:pt x="387" y="142"/>
                        </a:lnTo>
                        <a:lnTo>
                          <a:pt x="380" y="146"/>
                        </a:lnTo>
                        <a:lnTo>
                          <a:pt x="380" y="123"/>
                        </a:lnTo>
                        <a:lnTo>
                          <a:pt x="327" y="123"/>
                        </a:lnTo>
                        <a:lnTo>
                          <a:pt x="327" y="147"/>
                        </a:lnTo>
                        <a:lnTo>
                          <a:pt x="311" y="135"/>
                        </a:lnTo>
                        <a:lnTo>
                          <a:pt x="299" y="118"/>
                        </a:lnTo>
                        <a:lnTo>
                          <a:pt x="294" y="97"/>
                        </a:lnTo>
                        <a:lnTo>
                          <a:pt x="298" y="74"/>
                        </a:lnTo>
                        <a:lnTo>
                          <a:pt x="310" y="55"/>
                        </a:lnTo>
                        <a:lnTo>
                          <a:pt x="313" y="10"/>
                        </a:lnTo>
                        <a:lnTo>
                          <a:pt x="294" y="21"/>
                        </a:lnTo>
                        <a:lnTo>
                          <a:pt x="279" y="37"/>
                        </a:lnTo>
                        <a:close/>
                      </a:path>
                    </a:pathLst>
                  </a:custGeom>
                  <a:solidFill>
                    <a:srgbClr val="B1B2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2097" name="Freeform 27"/>
                <p:cNvSpPr>
                  <a:spLocks/>
                </p:cNvSpPr>
                <p:nvPr/>
              </p:nvSpPr>
              <p:spPr bwMode="auto">
                <a:xfrm>
                  <a:off x="6822" y="-459"/>
                  <a:ext cx="708" cy="1166"/>
                </a:xfrm>
                <a:custGeom>
                  <a:avLst/>
                  <a:gdLst>
                    <a:gd name="T0" fmla="*/ 380 w 708"/>
                    <a:gd name="T1" fmla="*/ 223 h 1166"/>
                    <a:gd name="T2" fmla="*/ 380 w 708"/>
                    <a:gd name="T3" fmla="*/ 183 h 1166"/>
                    <a:gd name="T4" fmla="*/ 399 w 708"/>
                    <a:gd name="T5" fmla="*/ 175 h 1166"/>
                    <a:gd name="T6" fmla="*/ 417 w 708"/>
                    <a:gd name="T7" fmla="*/ 163 h 1166"/>
                    <a:gd name="T8" fmla="*/ 431 w 708"/>
                    <a:gd name="T9" fmla="*/ 147 h 1166"/>
                    <a:gd name="T10" fmla="*/ 441 w 708"/>
                    <a:gd name="T11" fmla="*/ 128 h 1166"/>
                    <a:gd name="T12" fmla="*/ 446 w 708"/>
                    <a:gd name="T13" fmla="*/ 108 h 1166"/>
                    <a:gd name="T14" fmla="*/ 444 w 708"/>
                    <a:gd name="T15" fmla="*/ 81 h 1166"/>
                    <a:gd name="T16" fmla="*/ 438 w 708"/>
                    <a:gd name="T17" fmla="*/ 58 h 1166"/>
                    <a:gd name="T18" fmla="*/ 428 w 708"/>
                    <a:gd name="T19" fmla="*/ 39 h 1166"/>
                    <a:gd name="T20" fmla="*/ 414 w 708"/>
                    <a:gd name="T21" fmla="*/ 23 h 1166"/>
                    <a:gd name="T22" fmla="*/ 397 w 708"/>
                    <a:gd name="T23" fmla="*/ 11 h 1166"/>
                    <a:gd name="T24" fmla="*/ 378 w 708"/>
                    <a:gd name="T25" fmla="*/ 3 h 1166"/>
                    <a:gd name="T26" fmla="*/ 358 w 708"/>
                    <a:gd name="T27" fmla="*/ 0 h 1166"/>
                    <a:gd name="T28" fmla="*/ 334 w 708"/>
                    <a:gd name="T29" fmla="*/ 2 h 1166"/>
                    <a:gd name="T30" fmla="*/ 313 w 708"/>
                    <a:gd name="T31" fmla="*/ 10 h 1166"/>
                    <a:gd name="T32" fmla="*/ 294 w 708"/>
                    <a:gd name="T33" fmla="*/ 21 h 1166"/>
                    <a:gd name="T34" fmla="*/ 279 w 708"/>
                    <a:gd name="T35" fmla="*/ 37 h 1166"/>
                    <a:gd name="T36" fmla="*/ 268 w 708"/>
                    <a:gd name="T37" fmla="*/ 55 h 1166"/>
                    <a:gd name="T38" fmla="*/ 261 w 708"/>
                    <a:gd name="T39" fmla="*/ 76 h 1166"/>
                    <a:gd name="T40" fmla="*/ 263 w 708"/>
                    <a:gd name="T41" fmla="*/ 102 h 1166"/>
                    <a:gd name="T42" fmla="*/ 268 w 708"/>
                    <a:gd name="T43" fmla="*/ 125 h 1166"/>
                    <a:gd name="T44" fmla="*/ 277 w 708"/>
                    <a:gd name="T45" fmla="*/ 145 h 1166"/>
                    <a:gd name="T46" fmla="*/ 289 w 708"/>
                    <a:gd name="T47" fmla="*/ 160 h 1166"/>
                    <a:gd name="T48" fmla="*/ 303 w 708"/>
                    <a:gd name="T49" fmla="*/ 172 h 1166"/>
                    <a:gd name="T50" fmla="*/ 320 w 708"/>
                    <a:gd name="T51" fmla="*/ 181 h 1166"/>
                    <a:gd name="T52" fmla="*/ 327 w 708"/>
                    <a:gd name="T53" fmla="*/ 223 h 1166"/>
                    <a:gd name="T54" fmla="*/ 271 w 708"/>
                    <a:gd name="T55" fmla="*/ 223 h 1166"/>
                    <a:gd name="T56" fmla="*/ 271 w 708"/>
                    <a:gd name="T57" fmla="*/ 292 h 1166"/>
                    <a:gd name="T58" fmla="*/ 101 w 708"/>
                    <a:gd name="T59" fmla="*/ 292 h 1166"/>
                    <a:gd name="T60" fmla="*/ 0 w 708"/>
                    <a:gd name="T61" fmla="*/ 1166 h 1166"/>
                    <a:gd name="T62" fmla="*/ 707 w 708"/>
                    <a:gd name="T63" fmla="*/ 1166 h 1166"/>
                    <a:gd name="T64" fmla="*/ 606 w 708"/>
                    <a:gd name="T65" fmla="*/ 292 h 1166"/>
                    <a:gd name="T66" fmla="*/ 436 w 708"/>
                    <a:gd name="T67" fmla="*/ 292 h 1166"/>
                    <a:gd name="T68" fmla="*/ 436 w 708"/>
                    <a:gd name="T69" fmla="*/ 223 h 1166"/>
                    <a:gd name="T70" fmla="*/ 380 w 708"/>
                    <a:gd name="T71" fmla="*/ 223 h 116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708"/>
                    <a:gd name="T109" fmla="*/ 0 h 1166"/>
                    <a:gd name="T110" fmla="*/ 708 w 708"/>
                    <a:gd name="T111" fmla="*/ 1166 h 116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708" h="1166">
                      <a:moveTo>
                        <a:pt x="380" y="223"/>
                      </a:moveTo>
                      <a:lnTo>
                        <a:pt x="380" y="183"/>
                      </a:lnTo>
                      <a:lnTo>
                        <a:pt x="399" y="175"/>
                      </a:lnTo>
                      <a:lnTo>
                        <a:pt x="417" y="163"/>
                      </a:lnTo>
                      <a:lnTo>
                        <a:pt x="431" y="147"/>
                      </a:lnTo>
                      <a:lnTo>
                        <a:pt x="441" y="128"/>
                      </a:lnTo>
                      <a:lnTo>
                        <a:pt x="446" y="108"/>
                      </a:lnTo>
                      <a:lnTo>
                        <a:pt x="444" y="81"/>
                      </a:lnTo>
                      <a:lnTo>
                        <a:pt x="438" y="58"/>
                      </a:lnTo>
                      <a:lnTo>
                        <a:pt x="428" y="39"/>
                      </a:lnTo>
                      <a:lnTo>
                        <a:pt x="414" y="23"/>
                      </a:lnTo>
                      <a:lnTo>
                        <a:pt x="397" y="11"/>
                      </a:lnTo>
                      <a:lnTo>
                        <a:pt x="378" y="3"/>
                      </a:lnTo>
                      <a:lnTo>
                        <a:pt x="358" y="0"/>
                      </a:lnTo>
                      <a:lnTo>
                        <a:pt x="334" y="2"/>
                      </a:lnTo>
                      <a:lnTo>
                        <a:pt x="313" y="10"/>
                      </a:lnTo>
                      <a:lnTo>
                        <a:pt x="294" y="21"/>
                      </a:lnTo>
                      <a:lnTo>
                        <a:pt x="279" y="37"/>
                      </a:lnTo>
                      <a:lnTo>
                        <a:pt x="268" y="55"/>
                      </a:lnTo>
                      <a:lnTo>
                        <a:pt x="261" y="76"/>
                      </a:lnTo>
                      <a:lnTo>
                        <a:pt x="263" y="102"/>
                      </a:lnTo>
                      <a:lnTo>
                        <a:pt x="268" y="125"/>
                      </a:lnTo>
                      <a:lnTo>
                        <a:pt x="277" y="145"/>
                      </a:lnTo>
                      <a:lnTo>
                        <a:pt x="289" y="160"/>
                      </a:lnTo>
                      <a:lnTo>
                        <a:pt x="303" y="172"/>
                      </a:lnTo>
                      <a:lnTo>
                        <a:pt x="320" y="181"/>
                      </a:lnTo>
                      <a:lnTo>
                        <a:pt x="327" y="223"/>
                      </a:lnTo>
                      <a:lnTo>
                        <a:pt x="271" y="223"/>
                      </a:lnTo>
                      <a:lnTo>
                        <a:pt x="271" y="292"/>
                      </a:lnTo>
                      <a:lnTo>
                        <a:pt x="101" y="292"/>
                      </a:lnTo>
                      <a:lnTo>
                        <a:pt x="0" y="1166"/>
                      </a:lnTo>
                      <a:lnTo>
                        <a:pt x="707" y="1166"/>
                      </a:lnTo>
                      <a:lnTo>
                        <a:pt x="606" y="292"/>
                      </a:lnTo>
                      <a:lnTo>
                        <a:pt x="436" y="292"/>
                      </a:lnTo>
                      <a:lnTo>
                        <a:pt x="436" y="223"/>
                      </a:lnTo>
                      <a:lnTo>
                        <a:pt x="380" y="223"/>
                      </a:lnTo>
                      <a:close/>
                    </a:path>
                  </a:pathLst>
                </a:custGeom>
                <a:noFill/>
                <a:ln w="952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98" name="Freeform 28"/>
                <p:cNvSpPr>
                  <a:spLocks/>
                </p:cNvSpPr>
                <p:nvPr/>
              </p:nvSpPr>
              <p:spPr bwMode="auto">
                <a:xfrm>
                  <a:off x="7117" y="-423"/>
                  <a:ext cx="117" cy="112"/>
                </a:xfrm>
                <a:custGeom>
                  <a:avLst/>
                  <a:gdLst>
                    <a:gd name="T0" fmla="*/ 85 w 117"/>
                    <a:gd name="T1" fmla="*/ 110 h 112"/>
                    <a:gd name="T2" fmla="*/ 85 w 117"/>
                    <a:gd name="T3" fmla="*/ 87 h 112"/>
                    <a:gd name="T4" fmla="*/ 33 w 117"/>
                    <a:gd name="T5" fmla="*/ 87 h 112"/>
                    <a:gd name="T6" fmla="*/ 33 w 117"/>
                    <a:gd name="T7" fmla="*/ 111 h 112"/>
                    <a:gd name="T8" fmla="*/ 16 w 117"/>
                    <a:gd name="T9" fmla="*/ 99 h 112"/>
                    <a:gd name="T10" fmla="*/ 4 w 117"/>
                    <a:gd name="T11" fmla="*/ 82 h 112"/>
                    <a:gd name="T12" fmla="*/ 0 w 117"/>
                    <a:gd name="T13" fmla="*/ 61 h 112"/>
                    <a:gd name="T14" fmla="*/ 4 w 117"/>
                    <a:gd name="T15" fmla="*/ 38 h 112"/>
                    <a:gd name="T16" fmla="*/ 15 w 117"/>
                    <a:gd name="T17" fmla="*/ 19 h 112"/>
                    <a:gd name="T18" fmla="*/ 32 w 117"/>
                    <a:gd name="T19" fmla="*/ 6 h 112"/>
                    <a:gd name="T20" fmla="*/ 52 w 117"/>
                    <a:gd name="T21" fmla="*/ 0 h 112"/>
                    <a:gd name="T22" fmla="*/ 77 w 117"/>
                    <a:gd name="T23" fmla="*/ 3 h 112"/>
                    <a:gd name="T24" fmla="*/ 96 w 117"/>
                    <a:gd name="T25" fmla="*/ 14 h 112"/>
                    <a:gd name="T26" fmla="*/ 110 w 117"/>
                    <a:gd name="T27" fmla="*/ 30 h 112"/>
                    <a:gd name="T28" fmla="*/ 116 w 117"/>
                    <a:gd name="T29" fmla="*/ 50 h 112"/>
                    <a:gd name="T30" fmla="*/ 114 w 117"/>
                    <a:gd name="T31" fmla="*/ 74 h 112"/>
                    <a:gd name="T32" fmla="*/ 105 w 117"/>
                    <a:gd name="T33" fmla="*/ 93 h 112"/>
                    <a:gd name="T34" fmla="*/ 92 w 117"/>
                    <a:gd name="T35" fmla="*/ 106 h 112"/>
                    <a:gd name="T36" fmla="*/ 85 w 117"/>
                    <a:gd name="T37" fmla="*/ 110 h 11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17"/>
                    <a:gd name="T58" fmla="*/ 0 h 112"/>
                    <a:gd name="T59" fmla="*/ 117 w 117"/>
                    <a:gd name="T60" fmla="*/ 112 h 11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17" h="112">
                      <a:moveTo>
                        <a:pt x="85" y="110"/>
                      </a:moveTo>
                      <a:lnTo>
                        <a:pt x="85" y="87"/>
                      </a:lnTo>
                      <a:lnTo>
                        <a:pt x="33" y="87"/>
                      </a:lnTo>
                      <a:lnTo>
                        <a:pt x="33" y="111"/>
                      </a:lnTo>
                      <a:lnTo>
                        <a:pt x="16" y="99"/>
                      </a:lnTo>
                      <a:lnTo>
                        <a:pt x="4" y="82"/>
                      </a:lnTo>
                      <a:lnTo>
                        <a:pt x="0" y="61"/>
                      </a:lnTo>
                      <a:lnTo>
                        <a:pt x="4" y="38"/>
                      </a:lnTo>
                      <a:lnTo>
                        <a:pt x="15" y="19"/>
                      </a:lnTo>
                      <a:lnTo>
                        <a:pt x="32" y="6"/>
                      </a:lnTo>
                      <a:lnTo>
                        <a:pt x="52" y="0"/>
                      </a:lnTo>
                      <a:lnTo>
                        <a:pt x="77" y="3"/>
                      </a:lnTo>
                      <a:lnTo>
                        <a:pt x="96" y="14"/>
                      </a:lnTo>
                      <a:lnTo>
                        <a:pt x="110" y="30"/>
                      </a:lnTo>
                      <a:lnTo>
                        <a:pt x="116" y="50"/>
                      </a:lnTo>
                      <a:lnTo>
                        <a:pt x="114" y="74"/>
                      </a:lnTo>
                      <a:lnTo>
                        <a:pt x="105" y="93"/>
                      </a:lnTo>
                      <a:lnTo>
                        <a:pt x="92" y="106"/>
                      </a:lnTo>
                      <a:lnTo>
                        <a:pt x="85" y="11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2086" name="Group 29"/>
              <p:cNvGrpSpPr>
                <a:grpSpLocks/>
              </p:cNvGrpSpPr>
              <p:nvPr/>
            </p:nvGrpSpPr>
            <p:grpSpPr bwMode="auto">
              <a:xfrm>
                <a:off x="8248" y="10609"/>
                <a:ext cx="934" cy="921"/>
                <a:chOff x="8958" y="366"/>
                <a:chExt cx="488" cy="799"/>
              </a:xfrm>
            </p:grpSpPr>
            <p:grpSp>
              <p:nvGrpSpPr>
                <p:cNvPr id="2091" name="Group 30"/>
                <p:cNvGrpSpPr>
                  <a:grpSpLocks/>
                </p:cNvGrpSpPr>
                <p:nvPr/>
              </p:nvGrpSpPr>
              <p:grpSpPr bwMode="auto">
                <a:xfrm>
                  <a:off x="8966" y="374"/>
                  <a:ext cx="473" cy="784"/>
                  <a:chOff x="8966" y="374"/>
                  <a:chExt cx="473" cy="784"/>
                </a:xfrm>
              </p:grpSpPr>
              <p:sp>
                <p:nvSpPr>
                  <p:cNvPr id="2094" name="Freeform 31"/>
                  <p:cNvSpPr>
                    <a:spLocks/>
                  </p:cNvSpPr>
                  <p:nvPr/>
                </p:nvSpPr>
                <p:spPr bwMode="auto">
                  <a:xfrm>
                    <a:off x="8966" y="374"/>
                    <a:ext cx="473" cy="784"/>
                  </a:xfrm>
                  <a:custGeom>
                    <a:avLst/>
                    <a:gdLst>
                      <a:gd name="T0" fmla="*/ 219 w 473"/>
                      <a:gd name="T1" fmla="*/ 150 h 784"/>
                      <a:gd name="T2" fmla="*/ 181 w 473"/>
                      <a:gd name="T3" fmla="*/ 150 h 784"/>
                      <a:gd name="T4" fmla="*/ 181 w 473"/>
                      <a:gd name="T5" fmla="*/ 196 h 784"/>
                      <a:gd name="T6" fmla="*/ 67 w 473"/>
                      <a:gd name="T7" fmla="*/ 196 h 784"/>
                      <a:gd name="T8" fmla="*/ 0 w 473"/>
                      <a:gd name="T9" fmla="*/ 784 h 784"/>
                      <a:gd name="T10" fmla="*/ 473 w 473"/>
                      <a:gd name="T11" fmla="*/ 784 h 784"/>
                      <a:gd name="T12" fmla="*/ 405 w 473"/>
                      <a:gd name="T13" fmla="*/ 196 h 784"/>
                      <a:gd name="T14" fmla="*/ 291 w 473"/>
                      <a:gd name="T15" fmla="*/ 196 h 784"/>
                      <a:gd name="T16" fmla="*/ 291 w 473"/>
                      <a:gd name="T17" fmla="*/ 150 h 784"/>
                      <a:gd name="T18" fmla="*/ 254 w 473"/>
                      <a:gd name="T19" fmla="*/ 150 h 784"/>
                      <a:gd name="T20" fmla="*/ 254 w 473"/>
                      <a:gd name="T21" fmla="*/ 123 h 784"/>
                      <a:gd name="T22" fmla="*/ 273 w 473"/>
                      <a:gd name="T23" fmla="*/ 114 h 784"/>
                      <a:gd name="T24" fmla="*/ 271 w 473"/>
                      <a:gd name="T25" fmla="*/ 77 h 784"/>
                      <a:gd name="T26" fmla="*/ 262 w 473"/>
                      <a:gd name="T27" fmla="*/ 93 h 784"/>
                      <a:gd name="T28" fmla="*/ 254 w 473"/>
                      <a:gd name="T29" fmla="*/ 98 h 784"/>
                      <a:gd name="T30" fmla="*/ 254 w 473"/>
                      <a:gd name="T31" fmla="*/ 82 h 784"/>
                      <a:gd name="T32" fmla="*/ 219 w 473"/>
                      <a:gd name="T33" fmla="*/ 82 h 784"/>
                      <a:gd name="T34" fmla="*/ 219 w 473"/>
                      <a:gd name="T35" fmla="*/ 99 h 784"/>
                      <a:gd name="T36" fmla="*/ 203 w 473"/>
                      <a:gd name="T37" fmla="*/ 85 h 784"/>
                      <a:gd name="T38" fmla="*/ 197 w 473"/>
                      <a:gd name="T39" fmla="*/ 65 h 784"/>
                      <a:gd name="T40" fmla="*/ 197 w 473"/>
                      <a:gd name="T41" fmla="*/ 14 h 784"/>
                      <a:gd name="T42" fmla="*/ 183 w 473"/>
                      <a:gd name="T43" fmla="*/ 30 h 784"/>
                      <a:gd name="T44" fmla="*/ 175 w 473"/>
                      <a:gd name="T45" fmla="*/ 50 h 784"/>
                      <a:gd name="T46" fmla="*/ 177 w 473"/>
                      <a:gd name="T47" fmla="*/ 76 h 784"/>
                      <a:gd name="T48" fmla="*/ 185 w 473"/>
                      <a:gd name="T49" fmla="*/ 96 h 784"/>
                      <a:gd name="T50" fmla="*/ 197 w 473"/>
                      <a:gd name="T51" fmla="*/ 111 h 784"/>
                      <a:gd name="T52" fmla="*/ 213 w 473"/>
                      <a:gd name="T53" fmla="*/ 121 h 784"/>
                      <a:gd name="T54" fmla="*/ 219 w 473"/>
                      <a:gd name="T55" fmla="*/ 150 h 784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w 473"/>
                      <a:gd name="T85" fmla="*/ 0 h 784"/>
                      <a:gd name="T86" fmla="*/ 473 w 473"/>
                      <a:gd name="T87" fmla="*/ 784 h 784"/>
                    </a:gdLst>
                    <a:ahLst/>
                    <a:cxnLst>
                      <a:cxn ang="T56">
                        <a:pos x="T0" y="T1"/>
                      </a:cxn>
                      <a:cxn ang="T57">
                        <a:pos x="T2" y="T3"/>
                      </a:cxn>
                      <a:cxn ang="T58">
                        <a:pos x="T4" y="T5"/>
                      </a:cxn>
                      <a:cxn ang="T59">
                        <a:pos x="T6" y="T7"/>
                      </a:cxn>
                      <a:cxn ang="T60">
                        <a:pos x="T8" y="T9"/>
                      </a:cxn>
                      <a:cxn ang="T61">
                        <a:pos x="T10" y="T11"/>
                      </a:cxn>
                      <a:cxn ang="T62">
                        <a:pos x="T12" y="T13"/>
                      </a:cxn>
                      <a:cxn ang="T63">
                        <a:pos x="T14" y="T15"/>
                      </a:cxn>
                      <a:cxn ang="T64">
                        <a:pos x="T16" y="T17"/>
                      </a:cxn>
                      <a:cxn ang="T65">
                        <a:pos x="T18" y="T19"/>
                      </a:cxn>
                      <a:cxn ang="T66">
                        <a:pos x="T20" y="T21"/>
                      </a:cxn>
                      <a:cxn ang="T67">
                        <a:pos x="T22" y="T23"/>
                      </a:cxn>
                      <a:cxn ang="T68">
                        <a:pos x="T24" y="T25"/>
                      </a:cxn>
                      <a:cxn ang="T69">
                        <a:pos x="T26" y="T27"/>
                      </a:cxn>
                      <a:cxn ang="T70">
                        <a:pos x="T28" y="T29"/>
                      </a:cxn>
                      <a:cxn ang="T71">
                        <a:pos x="T30" y="T31"/>
                      </a:cxn>
                      <a:cxn ang="T72">
                        <a:pos x="T32" y="T33"/>
                      </a:cxn>
                      <a:cxn ang="T73">
                        <a:pos x="T34" y="T35"/>
                      </a:cxn>
                      <a:cxn ang="T74">
                        <a:pos x="T36" y="T37"/>
                      </a:cxn>
                      <a:cxn ang="T75">
                        <a:pos x="T38" y="T39"/>
                      </a:cxn>
                      <a:cxn ang="T76">
                        <a:pos x="T40" y="T41"/>
                      </a:cxn>
                      <a:cxn ang="T77">
                        <a:pos x="T42" y="T43"/>
                      </a:cxn>
                      <a:cxn ang="T78">
                        <a:pos x="T44" y="T45"/>
                      </a:cxn>
                      <a:cxn ang="T79">
                        <a:pos x="T46" y="T47"/>
                      </a:cxn>
                      <a:cxn ang="T80">
                        <a:pos x="T48" y="T49"/>
                      </a:cxn>
                      <a:cxn ang="T81">
                        <a:pos x="T50" y="T51"/>
                      </a:cxn>
                      <a:cxn ang="T82">
                        <a:pos x="T52" y="T53"/>
                      </a:cxn>
                      <a:cxn ang="T83">
                        <a:pos x="T54" y="T55"/>
                      </a:cxn>
                    </a:cxnLst>
                    <a:rect l="T84" t="T85" r="T86" b="T87"/>
                    <a:pathLst>
                      <a:path w="473" h="784">
                        <a:moveTo>
                          <a:pt x="219" y="150"/>
                        </a:moveTo>
                        <a:lnTo>
                          <a:pt x="181" y="150"/>
                        </a:lnTo>
                        <a:lnTo>
                          <a:pt x="181" y="196"/>
                        </a:lnTo>
                        <a:lnTo>
                          <a:pt x="67" y="196"/>
                        </a:lnTo>
                        <a:lnTo>
                          <a:pt x="0" y="784"/>
                        </a:lnTo>
                        <a:lnTo>
                          <a:pt x="473" y="784"/>
                        </a:lnTo>
                        <a:lnTo>
                          <a:pt x="405" y="196"/>
                        </a:lnTo>
                        <a:lnTo>
                          <a:pt x="291" y="196"/>
                        </a:lnTo>
                        <a:lnTo>
                          <a:pt x="291" y="150"/>
                        </a:lnTo>
                        <a:lnTo>
                          <a:pt x="254" y="150"/>
                        </a:lnTo>
                        <a:lnTo>
                          <a:pt x="254" y="123"/>
                        </a:lnTo>
                        <a:lnTo>
                          <a:pt x="273" y="114"/>
                        </a:lnTo>
                        <a:lnTo>
                          <a:pt x="271" y="77"/>
                        </a:lnTo>
                        <a:lnTo>
                          <a:pt x="262" y="93"/>
                        </a:lnTo>
                        <a:lnTo>
                          <a:pt x="254" y="98"/>
                        </a:lnTo>
                        <a:lnTo>
                          <a:pt x="254" y="82"/>
                        </a:lnTo>
                        <a:lnTo>
                          <a:pt x="219" y="82"/>
                        </a:lnTo>
                        <a:lnTo>
                          <a:pt x="219" y="99"/>
                        </a:lnTo>
                        <a:lnTo>
                          <a:pt x="203" y="85"/>
                        </a:lnTo>
                        <a:lnTo>
                          <a:pt x="197" y="65"/>
                        </a:lnTo>
                        <a:lnTo>
                          <a:pt x="197" y="14"/>
                        </a:lnTo>
                        <a:lnTo>
                          <a:pt x="183" y="30"/>
                        </a:lnTo>
                        <a:lnTo>
                          <a:pt x="175" y="50"/>
                        </a:lnTo>
                        <a:lnTo>
                          <a:pt x="177" y="76"/>
                        </a:lnTo>
                        <a:lnTo>
                          <a:pt x="185" y="96"/>
                        </a:lnTo>
                        <a:lnTo>
                          <a:pt x="197" y="111"/>
                        </a:lnTo>
                        <a:lnTo>
                          <a:pt x="213" y="121"/>
                        </a:lnTo>
                        <a:lnTo>
                          <a:pt x="219" y="150"/>
                        </a:lnTo>
                        <a:close/>
                      </a:path>
                    </a:pathLst>
                  </a:custGeom>
                  <a:solidFill>
                    <a:srgbClr val="B1B2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  <p:sp>
                <p:nvSpPr>
                  <p:cNvPr id="2095" name="Freeform 32"/>
                  <p:cNvSpPr>
                    <a:spLocks/>
                  </p:cNvSpPr>
                  <p:nvPr/>
                </p:nvSpPr>
                <p:spPr bwMode="auto">
                  <a:xfrm>
                    <a:off x="8966" y="374"/>
                    <a:ext cx="473" cy="784"/>
                  </a:xfrm>
                  <a:custGeom>
                    <a:avLst/>
                    <a:gdLst>
                      <a:gd name="T0" fmla="*/ 273 w 473"/>
                      <a:gd name="T1" fmla="*/ 114 h 784"/>
                      <a:gd name="T2" fmla="*/ 288 w 473"/>
                      <a:gd name="T3" fmla="*/ 99 h 784"/>
                      <a:gd name="T4" fmla="*/ 297 w 473"/>
                      <a:gd name="T5" fmla="*/ 80 h 784"/>
                      <a:gd name="T6" fmla="*/ 295 w 473"/>
                      <a:gd name="T7" fmla="*/ 52 h 784"/>
                      <a:gd name="T8" fmla="*/ 287 w 473"/>
                      <a:gd name="T9" fmla="*/ 30 h 784"/>
                      <a:gd name="T10" fmla="*/ 275 w 473"/>
                      <a:gd name="T11" fmla="*/ 14 h 784"/>
                      <a:gd name="T12" fmla="*/ 258 w 473"/>
                      <a:gd name="T13" fmla="*/ 4 h 784"/>
                      <a:gd name="T14" fmla="*/ 239 w 473"/>
                      <a:gd name="T15" fmla="*/ 0 h 784"/>
                      <a:gd name="T16" fmla="*/ 216 w 473"/>
                      <a:gd name="T17" fmla="*/ 3 h 784"/>
                      <a:gd name="T18" fmla="*/ 197 w 473"/>
                      <a:gd name="T19" fmla="*/ 14 h 784"/>
                      <a:gd name="T20" fmla="*/ 197 w 473"/>
                      <a:gd name="T21" fmla="*/ 65 h 784"/>
                      <a:gd name="T22" fmla="*/ 202 w 473"/>
                      <a:gd name="T23" fmla="*/ 43 h 784"/>
                      <a:gd name="T24" fmla="*/ 218 w 473"/>
                      <a:gd name="T25" fmla="*/ 28 h 784"/>
                      <a:gd name="T26" fmla="*/ 246 w 473"/>
                      <a:gd name="T27" fmla="*/ 29 h 784"/>
                      <a:gd name="T28" fmla="*/ 264 w 473"/>
                      <a:gd name="T29" fmla="*/ 38 h 784"/>
                      <a:gd name="T30" fmla="*/ 274 w 473"/>
                      <a:gd name="T31" fmla="*/ 52 h 784"/>
                      <a:gd name="T32" fmla="*/ 271 w 473"/>
                      <a:gd name="T33" fmla="*/ 77 h 784"/>
                      <a:gd name="T34" fmla="*/ 273 w 473"/>
                      <a:gd name="T35" fmla="*/ 114 h 78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473"/>
                      <a:gd name="T55" fmla="*/ 0 h 784"/>
                      <a:gd name="T56" fmla="*/ 473 w 473"/>
                      <a:gd name="T57" fmla="*/ 784 h 784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473" h="784">
                        <a:moveTo>
                          <a:pt x="273" y="114"/>
                        </a:moveTo>
                        <a:lnTo>
                          <a:pt x="288" y="99"/>
                        </a:lnTo>
                        <a:lnTo>
                          <a:pt x="297" y="80"/>
                        </a:lnTo>
                        <a:lnTo>
                          <a:pt x="295" y="52"/>
                        </a:lnTo>
                        <a:lnTo>
                          <a:pt x="287" y="30"/>
                        </a:lnTo>
                        <a:lnTo>
                          <a:pt x="275" y="14"/>
                        </a:lnTo>
                        <a:lnTo>
                          <a:pt x="258" y="4"/>
                        </a:lnTo>
                        <a:lnTo>
                          <a:pt x="239" y="0"/>
                        </a:lnTo>
                        <a:lnTo>
                          <a:pt x="216" y="3"/>
                        </a:lnTo>
                        <a:lnTo>
                          <a:pt x="197" y="14"/>
                        </a:lnTo>
                        <a:lnTo>
                          <a:pt x="197" y="65"/>
                        </a:lnTo>
                        <a:lnTo>
                          <a:pt x="202" y="43"/>
                        </a:lnTo>
                        <a:lnTo>
                          <a:pt x="218" y="28"/>
                        </a:lnTo>
                        <a:lnTo>
                          <a:pt x="246" y="29"/>
                        </a:lnTo>
                        <a:lnTo>
                          <a:pt x="264" y="38"/>
                        </a:lnTo>
                        <a:lnTo>
                          <a:pt x="274" y="52"/>
                        </a:lnTo>
                        <a:lnTo>
                          <a:pt x="271" y="77"/>
                        </a:lnTo>
                        <a:lnTo>
                          <a:pt x="273" y="114"/>
                        </a:lnTo>
                        <a:close/>
                      </a:path>
                    </a:pathLst>
                  </a:custGeom>
                  <a:solidFill>
                    <a:srgbClr val="B1B2B4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sp>
              <p:nvSpPr>
                <p:cNvPr id="2092" name="Freeform 33"/>
                <p:cNvSpPr>
                  <a:spLocks/>
                </p:cNvSpPr>
                <p:nvPr/>
              </p:nvSpPr>
              <p:spPr bwMode="auto">
                <a:xfrm>
                  <a:off x="8966" y="374"/>
                  <a:ext cx="473" cy="784"/>
                </a:xfrm>
                <a:custGeom>
                  <a:avLst/>
                  <a:gdLst>
                    <a:gd name="T0" fmla="*/ 254 w 473"/>
                    <a:gd name="T1" fmla="*/ 150 h 784"/>
                    <a:gd name="T2" fmla="*/ 254 w 473"/>
                    <a:gd name="T3" fmla="*/ 123 h 784"/>
                    <a:gd name="T4" fmla="*/ 273 w 473"/>
                    <a:gd name="T5" fmla="*/ 114 h 784"/>
                    <a:gd name="T6" fmla="*/ 288 w 473"/>
                    <a:gd name="T7" fmla="*/ 99 h 784"/>
                    <a:gd name="T8" fmla="*/ 297 w 473"/>
                    <a:gd name="T9" fmla="*/ 80 h 784"/>
                    <a:gd name="T10" fmla="*/ 295 w 473"/>
                    <a:gd name="T11" fmla="*/ 52 h 784"/>
                    <a:gd name="T12" fmla="*/ 287 w 473"/>
                    <a:gd name="T13" fmla="*/ 30 h 784"/>
                    <a:gd name="T14" fmla="*/ 275 w 473"/>
                    <a:gd name="T15" fmla="*/ 14 h 784"/>
                    <a:gd name="T16" fmla="*/ 258 w 473"/>
                    <a:gd name="T17" fmla="*/ 4 h 784"/>
                    <a:gd name="T18" fmla="*/ 239 w 473"/>
                    <a:gd name="T19" fmla="*/ 0 h 784"/>
                    <a:gd name="T20" fmla="*/ 216 w 473"/>
                    <a:gd name="T21" fmla="*/ 3 h 784"/>
                    <a:gd name="T22" fmla="*/ 197 w 473"/>
                    <a:gd name="T23" fmla="*/ 14 h 784"/>
                    <a:gd name="T24" fmla="*/ 183 w 473"/>
                    <a:gd name="T25" fmla="*/ 30 h 784"/>
                    <a:gd name="T26" fmla="*/ 175 w 473"/>
                    <a:gd name="T27" fmla="*/ 50 h 784"/>
                    <a:gd name="T28" fmla="*/ 177 w 473"/>
                    <a:gd name="T29" fmla="*/ 76 h 784"/>
                    <a:gd name="T30" fmla="*/ 185 w 473"/>
                    <a:gd name="T31" fmla="*/ 96 h 784"/>
                    <a:gd name="T32" fmla="*/ 197 w 473"/>
                    <a:gd name="T33" fmla="*/ 111 h 784"/>
                    <a:gd name="T34" fmla="*/ 213 w 473"/>
                    <a:gd name="T35" fmla="*/ 121 h 784"/>
                    <a:gd name="T36" fmla="*/ 219 w 473"/>
                    <a:gd name="T37" fmla="*/ 150 h 784"/>
                    <a:gd name="T38" fmla="*/ 181 w 473"/>
                    <a:gd name="T39" fmla="*/ 150 h 784"/>
                    <a:gd name="T40" fmla="*/ 181 w 473"/>
                    <a:gd name="T41" fmla="*/ 196 h 784"/>
                    <a:gd name="T42" fmla="*/ 67 w 473"/>
                    <a:gd name="T43" fmla="*/ 196 h 784"/>
                    <a:gd name="T44" fmla="*/ 0 w 473"/>
                    <a:gd name="T45" fmla="*/ 784 h 784"/>
                    <a:gd name="T46" fmla="*/ 473 w 473"/>
                    <a:gd name="T47" fmla="*/ 784 h 784"/>
                    <a:gd name="T48" fmla="*/ 405 w 473"/>
                    <a:gd name="T49" fmla="*/ 196 h 784"/>
                    <a:gd name="T50" fmla="*/ 291 w 473"/>
                    <a:gd name="T51" fmla="*/ 196 h 784"/>
                    <a:gd name="T52" fmla="*/ 291 w 473"/>
                    <a:gd name="T53" fmla="*/ 150 h 784"/>
                    <a:gd name="T54" fmla="*/ 254 w 473"/>
                    <a:gd name="T55" fmla="*/ 150 h 784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w 473"/>
                    <a:gd name="T85" fmla="*/ 0 h 784"/>
                    <a:gd name="T86" fmla="*/ 473 w 473"/>
                    <a:gd name="T87" fmla="*/ 784 h 784"/>
                  </a:gdLst>
                  <a:ahLst/>
                  <a:cxnLst>
                    <a:cxn ang="T56">
                      <a:pos x="T0" y="T1"/>
                    </a:cxn>
                    <a:cxn ang="T57">
                      <a:pos x="T2" y="T3"/>
                    </a:cxn>
                    <a:cxn ang="T58">
                      <a:pos x="T4" y="T5"/>
                    </a:cxn>
                    <a:cxn ang="T59">
                      <a:pos x="T6" y="T7"/>
                    </a:cxn>
                    <a:cxn ang="T60">
                      <a:pos x="T8" y="T9"/>
                    </a:cxn>
                    <a:cxn ang="T61">
                      <a:pos x="T10" y="T11"/>
                    </a:cxn>
                    <a:cxn ang="T62">
                      <a:pos x="T12" y="T13"/>
                    </a:cxn>
                    <a:cxn ang="T63">
                      <a:pos x="T14" y="T15"/>
                    </a:cxn>
                    <a:cxn ang="T64">
                      <a:pos x="T16" y="T17"/>
                    </a:cxn>
                    <a:cxn ang="T65">
                      <a:pos x="T18" y="T19"/>
                    </a:cxn>
                    <a:cxn ang="T66">
                      <a:pos x="T20" y="T21"/>
                    </a:cxn>
                    <a:cxn ang="T67">
                      <a:pos x="T22" y="T23"/>
                    </a:cxn>
                    <a:cxn ang="T68">
                      <a:pos x="T24" y="T25"/>
                    </a:cxn>
                    <a:cxn ang="T69">
                      <a:pos x="T26" y="T27"/>
                    </a:cxn>
                    <a:cxn ang="T70">
                      <a:pos x="T28" y="T29"/>
                    </a:cxn>
                    <a:cxn ang="T71">
                      <a:pos x="T30" y="T31"/>
                    </a:cxn>
                    <a:cxn ang="T72">
                      <a:pos x="T32" y="T33"/>
                    </a:cxn>
                    <a:cxn ang="T73">
                      <a:pos x="T34" y="T35"/>
                    </a:cxn>
                    <a:cxn ang="T74">
                      <a:pos x="T36" y="T37"/>
                    </a:cxn>
                    <a:cxn ang="T75">
                      <a:pos x="T38" y="T39"/>
                    </a:cxn>
                    <a:cxn ang="T76">
                      <a:pos x="T40" y="T41"/>
                    </a:cxn>
                    <a:cxn ang="T77">
                      <a:pos x="T42" y="T43"/>
                    </a:cxn>
                    <a:cxn ang="T78">
                      <a:pos x="T44" y="T45"/>
                    </a:cxn>
                    <a:cxn ang="T79">
                      <a:pos x="T46" y="T47"/>
                    </a:cxn>
                    <a:cxn ang="T80">
                      <a:pos x="T48" y="T49"/>
                    </a:cxn>
                    <a:cxn ang="T81">
                      <a:pos x="T50" y="T51"/>
                    </a:cxn>
                    <a:cxn ang="T82">
                      <a:pos x="T52" y="T53"/>
                    </a:cxn>
                    <a:cxn ang="T83">
                      <a:pos x="T54" y="T55"/>
                    </a:cxn>
                  </a:cxnLst>
                  <a:rect l="T84" t="T85" r="T86" b="T87"/>
                  <a:pathLst>
                    <a:path w="473" h="784">
                      <a:moveTo>
                        <a:pt x="254" y="150"/>
                      </a:moveTo>
                      <a:lnTo>
                        <a:pt x="254" y="123"/>
                      </a:lnTo>
                      <a:lnTo>
                        <a:pt x="273" y="114"/>
                      </a:lnTo>
                      <a:lnTo>
                        <a:pt x="288" y="99"/>
                      </a:lnTo>
                      <a:lnTo>
                        <a:pt x="297" y="80"/>
                      </a:lnTo>
                      <a:lnTo>
                        <a:pt x="295" y="52"/>
                      </a:lnTo>
                      <a:lnTo>
                        <a:pt x="287" y="30"/>
                      </a:lnTo>
                      <a:lnTo>
                        <a:pt x="275" y="14"/>
                      </a:lnTo>
                      <a:lnTo>
                        <a:pt x="258" y="4"/>
                      </a:lnTo>
                      <a:lnTo>
                        <a:pt x="239" y="0"/>
                      </a:lnTo>
                      <a:lnTo>
                        <a:pt x="216" y="3"/>
                      </a:lnTo>
                      <a:lnTo>
                        <a:pt x="197" y="14"/>
                      </a:lnTo>
                      <a:lnTo>
                        <a:pt x="183" y="30"/>
                      </a:lnTo>
                      <a:lnTo>
                        <a:pt x="175" y="50"/>
                      </a:lnTo>
                      <a:lnTo>
                        <a:pt x="177" y="76"/>
                      </a:lnTo>
                      <a:lnTo>
                        <a:pt x="185" y="96"/>
                      </a:lnTo>
                      <a:lnTo>
                        <a:pt x="197" y="111"/>
                      </a:lnTo>
                      <a:lnTo>
                        <a:pt x="213" y="121"/>
                      </a:lnTo>
                      <a:lnTo>
                        <a:pt x="219" y="150"/>
                      </a:lnTo>
                      <a:lnTo>
                        <a:pt x="181" y="150"/>
                      </a:lnTo>
                      <a:lnTo>
                        <a:pt x="181" y="196"/>
                      </a:lnTo>
                      <a:lnTo>
                        <a:pt x="67" y="196"/>
                      </a:lnTo>
                      <a:lnTo>
                        <a:pt x="0" y="784"/>
                      </a:lnTo>
                      <a:lnTo>
                        <a:pt x="473" y="784"/>
                      </a:lnTo>
                      <a:lnTo>
                        <a:pt x="405" y="196"/>
                      </a:lnTo>
                      <a:lnTo>
                        <a:pt x="291" y="196"/>
                      </a:lnTo>
                      <a:lnTo>
                        <a:pt x="291" y="150"/>
                      </a:lnTo>
                      <a:lnTo>
                        <a:pt x="254" y="15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93" name="Freeform 34"/>
                <p:cNvSpPr>
                  <a:spLocks/>
                </p:cNvSpPr>
                <p:nvPr/>
              </p:nvSpPr>
              <p:spPr bwMode="auto">
                <a:xfrm>
                  <a:off x="9163" y="402"/>
                  <a:ext cx="77" cy="71"/>
                </a:xfrm>
                <a:custGeom>
                  <a:avLst/>
                  <a:gdLst>
                    <a:gd name="T0" fmla="*/ 57 w 77"/>
                    <a:gd name="T1" fmla="*/ 70 h 71"/>
                    <a:gd name="T2" fmla="*/ 57 w 77"/>
                    <a:gd name="T3" fmla="*/ 54 h 71"/>
                    <a:gd name="T4" fmla="*/ 22 w 77"/>
                    <a:gd name="T5" fmla="*/ 54 h 71"/>
                    <a:gd name="T6" fmla="*/ 22 w 77"/>
                    <a:gd name="T7" fmla="*/ 70 h 71"/>
                    <a:gd name="T8" fmla="*/ 6 w 77"/>
                    <a:gd name="T9" fmla="*/ 57 h 71"/>
                    <a:gd name="T10" fmla="*/ 0 w 77"/>
                    <a:gd name="T11" fmla="*/ 37 h 71"/>
                    <a:gd name="T12" fmla="*/ 5 w 77"/>
                    <a:gd name="T13" fmla="*/ 14 h 71"/>
                    <a:gd name="T14" fmla="*/ 21 w 77"/>
                    <a:gd name="T15" fmla="*/ 0 h 71"/>
                    <a:gd name="T16" fmla="*/ 49 w 77"/>
                    <a:gd name="T17" fmla="*/ 0 h 71"/>
                    <a:gd name="T18" fmla="*/ 67 w 77"/>
                    <a:gd name="T19" fmla="*/ 9 h 71"/>
                    <a:gd name="T20" fmla="*/ 76 w 77"/>
                    <a:gd name="T21" fmla="*/ 24 h 71"/>
                    <a:gd name="T22" fmla="*/ 74 w 77"/>
                    <a:gd name="T23" fmla="*/ 49 h 71"/>
                    <a:gd name="T24" fmla="*/ 64 w 77"/>
                    <a:gd name="T25" fmla="*/ 64 h 71"/>
                    <a:gd name="T26" fmla="*/ 57 w 77"/>
                    <a:gd name="T27" fmla="*/ 70 h 71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w 77"/>
                    <a:gd name="T43" fmla="*/ 0 h 71"/>
                    <a:gd name="T44" fmla="*/ 77 w 77"/>
                    <a:gd name="T45" fmla="*/ 71 h 71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T42" t="T43" r="T44" b="T45"/>
                  <a:pathLst>
                    <a:path w="77" h="71">
                      <a:moveTo>
                        <a:pt x="57" y="70"/>
                      </a:moveTo>
                      <a:lnTo>
                        <a:pt x="57" y="54"/>
                      </a:lnTo>
                      <a:lnTo>
                        <a:pt x="22" y="54"/>
                      </a:lnTo>
                      <a:lnTo>
                        <a:pt x="22" y="70"/>
                      </a:lnTo>
                      <a:lnTo>
                        <a:pt x="6" y="57"/>
                      </a:lnTo>
                      <a:lnTo>
                        <a:pt x="0" y="37"/>
                      </a:lnTo>
                      <a:lnTo>
                        <a:pt x="5" y="14"/>
                      </a:lnTo>
                      <a:lnTo>
                        <a:pt x="21" y="0"/>
                      </a:lnTo>
                      <a:lnTo>
                        <a:pt x="49" y="0"/>
                      </a:lnTo>
                      <a:lnTo>
                        <a:pt x="67" y="9"/>
                      </a:lnTo>
                      <a:lnTo>
                        <a:pt x="76" y="24"/>
                      </a:lnTo>
                      <a:lnTo>
                        <a:pt x="74" y="49"/>
                      </a:lnTo>
                      <a:lnTo>
                        <a:pt x="64" y="64"/>
                      </a:lnTo>
                      <a:lnTo>
                        <a:pt x="57" y="70"/>
                      </a:lnTo>
                      <a:close/>
                    </a:path>
                  </a:pathLst>
                </a:custGeom>
                <a:noFill/>
                <a:ln w="9524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2087" name="Text Box 35"/>
              <p:cNvSpPr txBox="1">
                <a:spLocks noChangeArrowheads="1"/>
              </p:cNvSpPr>
              <p:nvPr/>
            </p:nvSpPr>
            <p:spPr bwMode="auto">
              <a:xfrm>
                <a:off x="8191" y="10991"/>
                <a:ext cx="1050" cy="360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066" tIns="37033" rIns="74066" bIns="37033"/>
              <a:lstStyle>
                <a:lvl1pPr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1000" b="1">
                    <a:latin typeface="Calibri" pitchFamily="34" charset="0"/>
                  </a:rPr>
                  <a:t>mcg</a:t>
                </a:r>
              </a:p>
              <a:p>
                <a:pPr eaLnBrk="1" hangingPunct="1"/>
                <a:endParaRPr lang="en-GB" sz="2000"/>
              </a:p>
            </p:txBody>
          </p:sp>
          <p:sp>
            <p:nvSpPr>
              <p:cNvPr id="2088" name="Text Box 36"/>
              <p:cNvSpPr txBox="1">
                <a:spLocks noChangeArrowheads="1"/>
              </p:cNvSpPr>
              <p:nvPr/>
            </p:nvSpPr>
            <p:spPr bwMode="auto">
              <a:xfrm>
                <a:off x="4370" y="10962"/>
                <a:ext cx="990" cy="447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066" tIns="37033" rIns="74066" bIns="37033"/>
              <a:lstStyle>
                <a:lvl1pPr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1000" b="1">
                    <a:latin typeface="Calibri" pitchFamily="34" charset="0"/>
                  </a:rPr>
                  <a:t>g</a:t>
                </a:r>
              </a:p>
              <a:p>
                <a:pPr eaLnBrk="1" hangingPunct="1"/>
                <a:endParaRPr lang="en-GB" sz="2000"/>
              </a:p>
            </p:txBody>
          </p:sp>
          <p:sp>
            <p:nvSpPr>
              <p:cNvPr id="2089" name="Text Box 37"/>
              <p:cNvSpPr txBox="1">
                <a:spLocks noChangeArrowheads="1"/>
              </p:cNvSpPr>
              <p:nvPr/>
            </p:nvSpPr>
            <p:spPr bwMode="auto">
              <a:xfrm>
                <a:off x="6330" y="10952"/>
                <a:ext cx="990" cy="456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066" tIns="37033" rIns="74066" bIns="37033"/>
              <a:lstStyle>
                <a:lvl1pPr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1000" b="1">
                    <a:latin typeface="Calibri" pitchFamily="34" charset="0"/>
                  </a:rPr>
                  <a:t>mg</a:t>
                </a:r>
              </a:p>
              <a:p>
                <a:pPr eaLnBrk="1" hangingPunct="1"/>
                <a:endParaRPr lang="en-GB" sz="2000"/>
              </a:p>
            </p:txBody>
          </p:sp>
          <p:sp>
            <p:nvSpPr>
              <p:cNvPr id="2090" name="Text Box 38"/>
              <p:cNvSpPr txBox="1">
                <a:spLocks noChangeArrowheads="1"/>
              </p:cNvSpPr>
              <p:nvPr/>
            </p:nvSpPr>
            <p:spPr bwMode="auto">
              <a:xfrm>
                <a:off x="2160" y="10983"/>
                <a:ext cx="990" cy="377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74066" tIns="37033" rIns="74066" bIns="37033"/>
              <a:lstStyle>
                <a:lvl1pPr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defTabSz="741363" eaLnBrk="0" hangingPunct="0">
                  <a:defRPr sz="19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defTabSz="7413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9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r>
                  <a:rPr lang="en-GB" sz="1000" b="1">
                    <a:latin typeface="Calibri" pitchFamily="34" charset="0"/>
                  </a:rPr>
                  <a:t>kg</a:t>
                </a:r>
              </a:p>
              <a:p>
                <a:pPr eaLnBrk="1" hangingPunct="1"/>
                <a:endParaRPr lang="en-GB" sz="1000" b="1">
                  <a:latin typeface="Calibri" pitchFamily="34" charset="0"/>
                </a:endParaRPr>
              </a:p>
              <a:p>
                <a:pPr eaLnBrk="1" hangingPunct="1"/>
                <a:endParaRPr lang="en-GB" sz="2000"/>
              </a:p>
            </p:txBody>
          </p:sp>
        </p:grpSp>
        <p:sp>
          <p:nvSpPr>
            <p:cNvPr id="2071" name="Text Box 39"/>
            <p:cNvSpPr txBox="1">
              <a:spLocks noChangeArrowheads="1"/>
            </p:cNvSpPr>
            <p:nvPr/>
          </p:nvSpPr>
          <p:spPr bwMode="auto">
            <a:xfrm>
              <a:off x="486" y="1927"/>
              <a:ext cx="307" cy="1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66" tIns="37033" rIns="74066" bIns="37033"/>
            <a:lstStyle>
              <a:lvl1pPr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300" b="1">
                  <a:latin typeface="Calibri" pitchFamily="34" charset="0"/>
                </a:rPr>
                <a:t>× 1000</a:t>
              </a:r>
              <a:endParaRPr lang="en-GB" sz="2000"/>
            </a:p>
          </p:txBody>
        </p:sp>
        <p:sp>
          <p:nvSpPr>
            <p:cNvPr id="2072" name="Text Box 40"/>
            <p:cNvSpPr txBox="1">
              <a:spLocks noChangeArrowheads="1"/>
            </p:cNvSpPr>
            <p:nvPr/>
          </p:nvSpPr>
          <p:spPr bwMode="auto">
            <a:xfrm>
              <a:off x="1095" y="1927"/>
              <a:ext cx="307" cy="1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66" tIns="37033" rIns="74066" bIns="37033"/>
            <a:lstStyle>
              <a:lvl1pPr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300" b="1">
                  <a:latin typeface="Calibri" pitchFamily="34" charset="0"/>
                </a:rPr>
                <a:t>× 1000</a:t>
              </a:r>
              <a:endParaRPr lang="en-GB" sz="2000"/>
            </a:p>
          </p:txBody>
        </p:sp>
        <p:sp>
          <p:nvSpPr>
            <p:cNvPr id="2073" name="Text Box 41"/>
            <p:cNvSpPr txBox="1">
              <a:spLocks noChangeArrowheads="1"/>
            </p:cNvSpPr>
            <p:nvPr/>
          </p:nvSpPr>
          <p:spPr bwMode="auto">
            <a:xfrm>
              <a:off x="1673" y="1927"/>
              <a:ext cx="308" cy="1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66" tIns="37033" rIns="74066" bIns="37033"/>
            <a:lstStyle>
              <a:lvl1pPr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300" b="1">
                  <a:latin typeface="Calibri" pitchFamily="34" charset="0"/>
                </a:rPr>
                <a:t>× 1000</a:t>
              </a:r>
              <a:endParaRPr lang="en-GB" sz="2000"/>
            </a:p>
          </p:txBody>
        </p:sp>
        <p:sp>
          <p:nvSpPr>
            <p:cNvPr id="2074" name="Text Box 42"/>
            <p:cNvSpPr txBox="1">
              <a:spLocks noChangeArrowheads="1"/>
            </p:cNvSpPr>
            <p:nvPr/>
          </p:nvSpPr>
          <p:spPr bwMode="auto">
            <a:xfrm>
              <a:off x="504" y="2616"/>
              <a:ext cx="308" cy="1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66" tIns="37033" rIns="74066" bIns="37033"/>
            <a:lstStyle>
              <a:lvl1pPr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300" b="1">
                  <a:latin typeface="Calibri" pitchFamily="34" charset="0"/>
                </a:rPr>
                <a:t>÷ 1000</a:t>
              </a:r>
              <a:endParaRPr lang="en-GB" sz="2000"/>
            </a:p>
          </p:txBody>
        </p:sp>
        <p:sp>
          <p:nvSpPr>
            <p:cNvPr id="2075" name="Text Box 43"/>
            <p:cNvSpPr txBox="1">
              <a:spLocks noChangeArrowheads="1"/>
            </p:cNvSpPr>
            <p:nvPr/>
          </p:nvSpPr>
          <p:spPr bwMode="auto">
            <a:xfrm>
              <a:off x="1664" y="2616"/>
              <a:ext cx="307" cy="1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66" tIns="37033" rIns="74066" bIns="37033"/>
            <a:lstStyle>
              <a:lvl1pPr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300" b="1">
                  <a:latin typeface="Calibri" pitchFamily="34" charset="0"/>
                </a:rPr>
                <a:t>÷ 1000</a:t>
              </a:r>
              <a:endParaRPr lang="en-GB" sz="2000"/>
            </a:p>
          </p:txBody>
        </p:sp>
        <p:sp>
          <p:nvSpPr>
            <p:cNvPr id="2076" name="Text Box 44"/>
            <p:cNvSpPr txBox="1">
              <a:spLocks noChangeArrowheads="1"/>
            </p:cNvSpPr>
            <p:nvPr/>
          </p:nvSpPr>
          <p:spPr bwMode="auto">
            <a:xfrm>
              <a:off x="1103" y="2616"/>
              <a:ext cx="308" cy="1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4066" tIns="37033" rIns="74066" bIns="37033"/>
            <a:lstStyle>
              <a:lvl1pPr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741363" eaLnBrk="0" hangingPunct="0">
                <a:defRPr sz="19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741363" eaLnBrk="0" fontAlgn="base" hangingPunct="0">
                <a:spcBef>
                  <a:spcPct val="0"/>
                </a:spcBef>
                <a:spcAft>
                  <a:spcPct val="0"/>
                </a:spcAft>
                <a:defRPr sz="19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GB" sz="1300" b="1">
                  <a:latin typeface="Calibri" pitchFamily="34" charset="0"/>
                </a:rPr>
                <a:t>÷ 1000</a:t>
              </a:r>
              <a:endParaRPr lang="en-GB" sz="2000"/>
            </a:p>
          </p:txBody>
        </p:sp>
        <p:sp>
          <p:nvSpPr>
            <p:cNvPr id="2077" name="Line 45"/>
            <p:cNvSpPr>
              <a:spLocks noChangeShapeType="1"/>
            </p:cNvSpPr>
            <p:nvPr/>
          </p:nvSpPr>
          <p:spPr bwMode="auto">
            <a:xfrm>
              <a:off x="486" y="2170"/>
              <a:ext cx="29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8" name="Line 46"/>
            <p:cNvSpPr>
              <a:spLocks noChangeShapeType="1"/>
            </p:cNvSpPr>
            <p:nvPr/>
          </p:nvSpPr>
          <p:spPr bwMode="auto">
            <a:xfrm>
              <a:off x="1098" y="2170"/>
              <a:ext cx="29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9" name="Line 47"/>
            <p:cNvSpPr>
              <a:spLocks noChangeShapeType="1"/>
            </p:cNvSpPr>
            <p:nvPr/>
          </p:nvSpPr>
          <p:spPr bwMode="auto">
            <a:xfrm>
              <a:off x="1679" y="2173"/>
              <a:ext cx="29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80" name="Line 48"/>
            <p:cNvSpPr>
              <a:spLocks noChangeShapeType="1"/>
            </p:cNvSpPr>
            <p:nvPr/>
          </p:nvSpPr>
          <p:spPr bwMode="auto">
            <a:xfrm flipH="1">
              <a:off x="480" y="2589"/>
              <a:ext cx="24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81" name="Line 49"/>
            <p:cNvSpPr>
              <a:spLocks noChangeShapeType="1"/>
            </p:cNvSpPr>
            <p:nvPr/>
          </p:nvSpPr>
          <p:spPr bwMode="auto">
            <a:xfrm flipH="1">
              <a:off x="1115" y="2584"/>
              <a:ext cx="24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82" name="Line 50"/>
            <p:cNvSpPr>
              <a:spLocks noChangeShapeType="1"/>
            </p:cNvSpPr>
            <p:nvPr/>
          </p:nvSpPr>
          <p:spPr bwMode="auto">
            <a:xfrm flipH="1">
              <a:off x="1696" y="2581"/>
              <a:ext cx="243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064" name="Text Box 52"/>
          <p:cNvSpPr txBox="1">
            <a:spLocks noChangeArrowheads="1"/>
          </p:cNvSpPr>
          <p:nvPr/>
        </p:nvSpPr>
        <p:spPr bwMode="auto">
          <a:xfrm>
            <a:off x="128946" y="5783437"/>
            <a:ext cx="4303069" cy="635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lIns="96315" tIns="48158" rIns="96315" bIns="48158">
            <a:spAutoFit/>
          </a:bodyPr>
          <a:lstStyle>
            <a:lvl1pPr defTabSz="741363"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41363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41363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41363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41363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413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413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413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413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1400" dirty="0">
                <a:latin typeface="Calibri" pitchFamily="34" charset="0"/>
              </a:rPr>
              <a:t>1 kg = 1000g		1 mg = 1000 mcg	</a:t>
            </a:r>
          </a:p>
          <a:p>
            <a:pPr eaLnBrk="1" hangingPunct="1">
              <a:spcBef>
                <a:spcPct val="50000"/>
              </a:spcBef>
            </a:pPr>
            <a:r>
              <a:rPr lang="en-GB" sz="1400" dirty="0">
                <a:latin typeface="Calibri" pitchFamily="34" charset="0"/>
              </a:rPr>
              <a:t>1 g = 1000 mg	</a:t>
            </a:r>
            <a:r>
              <a:rPr lang="en-GB" sz="1400" dirty="0" smtClean="0">
                <a:latin typeface="Calibri" pitchFamily="34" charset="0"/>
              </a:rPr>
              <a:t>	1 </a:t>
            </a:r>
            <a:r>
              <a:rPr lang="en-GB" sz="1400" dirty="0">
                <a:latin typeface="Calibri" pitchFamily="34" charset="0"/>
              </a:rPr>
              <a:t>litre = 1000 ml</a:t>
            </a:r>
          </a:p>
        </p:txBody>
      </p:sp>
      <p:sp>
        <p:nvSpPr>
          <p:cNvPr id="2069" name="TextBox 62"/>
          <p:cNvSpPr txBox="1">
            <a:spLocks noChangeArrowheads="1"/>
          </p:cNvSpPr>
          <p:nvPr/>
        </p:nvSpPr>
        <p:spPr bwMode="auto">
          <a:xfrm>
            <a:off x="5438630" y="5086810"/>
            <a:ext cx="2058984" cy="112034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18909" tIns="59454" rIns="118909" bIns="59454">
            <a:spAutoFit/>
          </a:bodyPr>
          <a:lstStyle>
            <a:lvl1pPr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300"/>
              <a:t>Right Patient</a:t>
            </a:r>
          </a:p>
          <a:p>
            <a:pPr eaLnBrk="1" hangingPunct="1"/>
            <a:r>
              <a:rPr lang="en-GB" sz="1300"/>
              <a:t>Right Time/Frequency</a:t>
            </a:r>
          </a:p>
          <a:p>
            <a:pPr eaLnBrk="1" hangingPunct="1"/>
            <a:r>
              <a:rPr lang="en-GB" sz="1300"/>
              <a:t>Right Dose</a:t>
            </a:r>
          </a:p>
          <a:p>
            <a:pPr eaLnBrk="1" hangingPunct="1"/>
            <a:r>
              <a:rPr lang="en-GB" sz="1300"/>
              <a:t>Right Route</a:t>
            </a:r>
          </a:p>
          <a:p>
            <a:pPr eaLnBrk="1" hangingPunct="1"/>
            <a:r>
              <a:rPr lang="en-GB" sz="1300"/>
              <a:t>Right Drug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682" y="2199340"/>
            <a:ext cx="1996594" cy="4981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736" y="371094"/>
            <a:ext cx="4005168" cy="22553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by-nc-s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9386" y="6512750"/>
            <a:ext cx="1006614" cy="34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19"/>
          <p:cNvSpPr txBox="1">
            <a:spLocks noChangeArrowheads="1"/>
          </p:cNvSpPr>
          <p:nvPr/>
        </p:nvSpPr>
        <p:spPr bwMode="auto">
          <a:xfrm>
            <a:off x="6881998" y="6506622"/>
            <a:ext cx="1996590" cy="355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3784" tIns="76893" rIns="153784" bIns="76893">
            <a:spAutoFit/>
          </a:bodyPr>
          <a:lstStyle>
            <a:lvl1pPr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GB" sz="1300" dirty="0"/>
              <a:t>www.mathcentre.ac.uk</a:t>
            </a:r>
          </a:p>
        </p:txBody>
      </p:sp>
      <p:sp>
        <p:nvSpPr>
          <p:cNvPr id="3076" name="TextBox 20"/>
          <p:cNvSpPr txBox="1">
            <a:spLocks noChangeArrowheads="1"/>
          </p:cNvSpPr>
          <p:nvPr/>
        </p:nvSpPr>
        <p:spPr bwMode="auto">
          <a:xfrm>
            <a:off x="1" y="6308461"/>
            <a:ext cx="2857620" cy="55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3784" tIns="76893" rIns="153784" bIns="76893">
            <a:spAutoFit/>
          </a:bodyPr>
          <a:lstStyle>
            <a:lvl1pPr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300" dirty="0"/>
              <a:t>© Shazia Ahmed</a:t>
            </a:r>
          </a:p>
          <a:p>
            <a:pPr eaLnBrk="1" hangingPunct="1"/>
            <a:r>
              <a:rPr lang="en-GB" sz="1300" dirty="0"/>
              <a:t>University of Glasgow</a:t>
            </a:r>
          </a:p>
        </p:txBody>
      </p:sp>
      <p:sp>
        <p:nvSpPr>
          <p:cNvPr id="3077" name="TextBox 21"/>
          <p:cNvSpPr txBox="1">
            <a:spLocks noChangeArrowheads="1"/>
          </p:cNvSpPr>
          <p:nvPr/>
        </p:nvSpPr>
        <p:spPr bwMode="auto">
          <a:xfrm>
            <a:off x="2352234" y="6308461"/>
            <a:ext cx="4311386" cy="555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3784" tIns="76893" rIns="153784" bIns="76893">
            <a:spAutoFit/>
          </a:bodyPr>
          <a:lstStyle>
            <a:lvl1pPr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300" dirty="0">
                <a:latin typeface="Calibri" pitchFamily="34" charset="0"/>
              </a:rPr>
              <a:t>Reviewed by : </a:t>
            </a:r>
            <a:r>
              <a:rPr lang="en-GB" sz="1300" dirty="0"/>
              <a:t>Aiping Xu</a:t>
            </a:r>
            <a:endParaRPr lang="en-GB" sz="1300" dirty="0">
              <a:latin typeface="Calibri" pitchFamily="34" charset="0"/>
            </a:endParaRPr>
          </a:p>
          <a:p>
            <a:pPr algn="ctr" eaLnBrk="1" hangingPunct="1"/>
            <a:r>
              <a:rPr lang="en-GB" sz="1300" dirty="0">
                <a:latin typeface="Calibri" pitchFamily="34" charset="0"/>
              </a:rPr>
              <a:t>University of </a:t>
            </a:r>
            <a:r>
              <a:rPr lang="en-GB" sz="1300" dirty="0"/>
              <a:t>Coventry</a:t>
            </a:r>
          </a:p>
        </p:txBody>
      </p:sp>
      <p:graphicFrame>
        <p:nvGraphicFramePr>
          <p:cNvPr id="7230" name="Group 62"/>
          <p:cNvGraphicFramePr>
            <a:graphicFrameLocks noGrp="1"/>
          </p:cNvGraphicFramePr>
          <p:nvPr/>
        </p:nvGraphicFramePr>
        <p:xfrm>
          <a:off x="289090" y="1064349"/>
          <a:ext cx="4357142" cy="2198686"/>
        </p:xfrm>
        <a:graphic>
          <a:graphicData uri="http://schemas.openxmlformats.org/drawingml/2006/table">
            <a:tbl>
              <a:tblPr/>
              <a:tblGrid>
                <a:gridCol w="1950835"/>
                <a:gridCol w="2406307"/>
              </a:tblGrid>
              <a:tr h="439223">
                <a:tc>
                  <a:txBody>
                    <a:bodyPr/>
                    <a:lstStyle/>
                    <a:p>
                      <a:pPr marL="0" marR="0" lvl="0" indent="0" algn="l" defTabSz="741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BMI</a:t>
                      </a:r>
                    </a:p>
                  </a:txBody>
                  <a:tcPr marL="119795" marR="119795" marT="58835" marB="588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41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Weight Status</a:t>
                      </a:r>
                    </a:p>
                  </a:txBody>
                  <a:tcPr marL="119795" marR="119795" marT="58835" marB="588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41265">
                <a:tc>
                  <a:txBody>
                    <a:bodyPr/>
                    <a:lstStyle/>
                    <a:p>
                      <a:pPr marL="0" marR="0" lvl="0" indent="0" algn="l" defTabSz="741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Below 18.5</a:t>
                      </a:r>
                    </a:p>
                  </a:txBody>
                  <a:tcPr marL="119795" marR="119795" marT="58835" marB="588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41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Underweight</a:t>
                      </a:r>
                    </a:p>
                  </a:txBody>
                  <a:tcPr marL="119795" marR="119795" marT="58835" marB="588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5137">
                <a:tc>
                  <a:txBody>
                    <a:bodyPr/>
                    <a:lstStyle/>
                    <a:p>
                      <a:pPr marL="0" marR="0" lvl="0" indent="0" algn="l" defTabSz="741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18.5 – 24.9</a:t>
                      </a:r>
                    </a:p>
                  </a:txBody>
                  <a:tcPr marL="119795" marR="119795" marT="58835" marB="588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41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Normal</a:t>
                      </a:r>
                    </a:p>
                  </a:txBody>
                  <a:tcPr marL="119795" marR="119795" marT="58835" marB="588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1265">
                <a:tc>
                  <a:txBody>
                    <a:bodyPr/>
                    <a:lstStyle/>
                    <a:p>
                      <a:pPr marL="0" marR="0" lvl="0" indent="0" algn="l" defTabSz="741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25 – 29.9</a:t>
                      </a:r>
                    </a:p>
                  </a:txBody>
                  <a:tcPr marL="119795" marR="119795" marT="58835" marB="588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41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Overweight</a:t>
                      </a:r>
                    </a:p>
                  </a:txBody>
                  <a:tcPr marL="119795" marR="119795" marT="58835" marB="588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223">
                <a:tc>
                  <a:txBody>
                    <a:bodyPr/>
                    <a:lstStyle/>
                    <a:p>
                      <a:pPr marL="0" marR="0" lvl="0" indent="0" algn="l" defTabSz="741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30 &amp; above</a:t>
                      </a:r>
                    </a:p>
                  </a:txBody>
                  <a:tcPr marL="119795" marR="119795" marT="58835" marB="5883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41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Obese</a:t>
                      </a:r>
                    </a:p>
                  </a:txBody>
                  <a:tcPr marL="119795" marR="119795" marT="58835" marB="5883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9" name="Rectangle 33"/>
          <p:cNvSpPr>
            <a:spLocks noChangeArrowheads="1"/>
          </p:cNvSpPr>
          <p:nvPr/>
        </p:nvSpPr>
        <p:spPr bwMode="auto">
          <a:xfrm>
            <a:off x="351485" y="3638397"/>
            <a:ext cx="9096964" cy="267006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6315" tIns="48158" rIns="96315" bIns="48158"/>
          <a:lstStyle/>
          <a:p>
            <a:pPr marL="466551" indent="-466551" defTabSz="1244825" eaLnBrk="0" hangingPunct="0">
              <a:spcBef>
                <a:spcPct val="20000"/>
              </a:spcBef>
            </a:pPr>
            <a:r>
              <a:rPr lang="en-GB" sz="2700" b="1">
                <a:latin typeface="Calibri" pitchFamily="34" charset="0"/>
              </a:rPr>
              <a:t>Notes</a:t>
            </a:r>
          </a:p>
        </p:txBody>
      </p:sp>
      <p:sp>
        <p:nvSpPr>
          <p:cNvPr id="3100" name="Text Box 34"/>
          <p:cNvSpPr txBox="1">
            <a:spLocks noChangeArrowheads="1"/>
          </p:cNvSpPr>
          <p:nvPr/>
        </p:nvSpPr>
        <p:spPr bwMode="auto">
          <a:xfrm>
            <a:off x="5783873" y="189990"/>
            <a:ext cx="3294374" cy="531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8909" tIns="59454" rIns="118909" bIns="59454">
            <a:spAutoFit/>
          </a:bodyPr>
          <a:lstStyle>
            <a:lvl1pPr defTabSz="741363" eaLnBrk="0" hangingPunct="0">
              <a:defRPr sz="19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41363" eaLnBrk="0" hangingPunct="0">
              <a:defRPr sz="19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41363" eaLnBrk="0" hangingPunct="0">
              <a:defRPr sz="19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41363" eaLnBrk="0" hangingPunct="0">
              <a:defRPr sz="19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41363" eaLnBrk="0" hangingPunct="0">
              <a:defRPr sz="19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413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413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413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41363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2700" b="1">
                <a:latin typeface="Calibri" pitchFamily="34" charset="0"/>
              </a:rPr>
              <a:t>Standard Drop Rates</a:t>
            </a:r>
          </a:p>
        </p:txBody>
      </p:sp>
      <p:graphicFrame>
        <p:nvGraphicFramePr>
          <p:cNvPr id="3107" name="Group 35"/>
          <p:cNvGraphicFramePr>
            <a:graphicFrameLocks noGrp="1"/>
          </p:cNvGraphicFramePr>
          <p:nvPr/>
        </p:nvGraphicFramePr>
        <p:xfrm>
          <a:off x="5848346" y="949947"/>
          <a:ext cx="2791067" cy="737485"/>
        </p:xfrm>
        <a:graphic>
          <a:graphicData uri="http://schemas.openxmlformats.org/drawingml/2006/table">
            <a:tbl>
              <a:tblPr/>
              <a:tblGrid>
                <a:gridCol w="1395534"/>
                <a:gridCol w="1395533"/>
              </a:tblGrid>
              <a:tr h="353208">
                <a:tc>
                  <a:txBody>
                    <a:bodyPr/>
                    <a:lstStyle/>
                    <a:p>
                      <a:pPr marL="0" marR="0" lvl="0" indent="0" algn="l" defTabSz="7413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Blood</a:t>
                      </a:r>
                    </a:p>
                  </a:txBody>
                  <a:tcPr marL="119795" marR="119795" marT="58868" marB="58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413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IV</a:t>
                      </a:r>
                    </a:p>
                  </a:txBody>
                  <a:tcPr marL="119795" marR="119795" marT="58868" marB="58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84277">
                <a:tc>
                  <a:txBody>
                    <a:bodyPr/>
                    <a:lstStyle/>
                    <a:p>
                      <a:pPr marL="0" marR="0" lvl="0" indent="0" algn="l" defTabSz="7413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15 drops/ml</a:t>
                      </a:r>
                    </a:p>
                  </a:txBody>
                  <a:tcPr marL="119795" marR="119795" marT="58868" marB="5886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41363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20 drops/ml</a:t>
                      </a:r>
                    </a:p>
                  </a:txBody>
                  <a:tcPr marL="119795" marR="119795" marT="58868" marB="5886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9860" y="355439"/>
            <a:ext cx="1808915" cy="59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41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41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5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102</Words>
  <Application>Microsoft Office PowerPoint</Application>
  <PresentationFormat>A4 Paper (210x297 mm)</PresentationFormat>
  <Paragraphs>59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PowerPoint Presentation</vt:lpstr>
    </vt:vector>
  </TitlesOfParts>
  <Company>University of Glasgow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sa108q</dc:creator>
  <cp:lastModifiedBy>sa108q</cp:lastModifiedBy>
  <cp:revision>59</cp:revision>
  <cp:lastPrinted>2013-03-20T15:12:39Z</cp:lastPrinted>
  <dcterms:created xsi:type="dcterms:W3CDTF">2011-06-28T13:27:49Z</dcterms:created>
  <dcterms:modified xsi:type="dcterms:W3CDTF">2013-04-04T08:16:26Z</dcterms:modified>
</cp:coreProperties>
</file>