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73" r:id="rId2"/>
    <p:sldId id="256" r:id="rId3"/>
    <p:sldId id="258" r:id="rId4"/>
    <p:sldId id="272" r:id="rId5"/>
    <p:sldId id="270" r:id="rId6"/>
    <p:sldId id="271" r:id="rId7"/>
    <p:sldId id="259" r:id="rId8"/>
    <p:sldId id="260" r:id="rId9"/>
    <p:sldId id="261" r:id="rId10"/>
    <p:sldId id="263" r:id="rId11"/>
    <p:sldId id="264" r:id="rId12"/>
    <p:sldId id="265" r:id="rId13"/>
    <p:sldId id="268" r:id="rId14"/>
    <p:sldId id="267" r:id="rId15"/>
    <p:sldId id="269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29" autoAdjust="0"/>
    <p:restoredTop sz="94660"/>
  </p:normalViewPr>
  <p:slideViewPr>
    <p:cSldViewPr>
      <p:cViewPr>
        <p:scale>
          <a:sx n="77" d="100"/>
          <a:sy n="77" d="100"/>
        </p:scale>
        <p:origin x="-1158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583345-F02E-4B17-8A0A-D3AF485655C1}" type="datetimeFigureOut">
              <a:rPr lang="en-GB" smtClean="0"/>
              <a:t>10/10/2015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1AD896-C475-409E-BE55-09DEC31AB5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02816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60EB6-02CD-4048-B8EA-C1BD808531C3}" type="datetime1">
              <a:rPr lang="en-GB" smtClean="0"/>
              <a:t>10/10/2015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E6079-91C6-465D-B048-4525FE2E26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06182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7854C-3BB5-4BBE-B30C-B9CF32DFBE9A}" type="datetime1">
              <a:rPr lang="en-GB" smtClean="0"/>
              <a:t>10/10/2015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E6079-91C6-465D-B048-4525FE2E26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59665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1298E-29A8-4C93-990E-CDEA83E8AC74}" type="datetime1">
              <a:rPr lang="en-GB" smtClean="0"/>
              <a:t>10/10/2015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E6079-91C6-465D-B048-4525FE2E26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31716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75E1A-C8CC-487F-87B0-52BF6F30B750}" type="datetime1">
              <a:rPr lang="en-GB" smtClean="0"/>
              <a:t>10/10/2015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E6079-91C6-465D-B048-4525FE2E26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6942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37CDD-BBCD-4FA5-9D55-8C9709613AB2}" type="datetime1">
              <a:rPr lang="en-GB" smtClean="0"/>
              <a:t>10/10/2015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E6079-91C6-465D-B048-4525FE2E26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6276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67D18-5409-45A6-9D8A-17943E071EF1}" type="datetime1">
              <a:rPr lang="en-GB" smtClean="0"/>
              <a:t>10/10/2015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E6079-91C6-465D-B048-4525FE2E26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31205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DE79A-1D36-46BA-8CE1-B04318380B35}" type="datetime1">
              <a:rPr lang="en-GB" smtClean="0"/>
              <a:t>10/10/2015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E6079-91C6-465D-B048-4525FE2E26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0014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1E062-F25D-409B-B245-2E1A3959E0D4}" type="datetime1">
              <a:rPr lang="en-GB" smtClean="0"/>
              <a:t>10/10/2015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E6079-91C6-465D-B048-4525FE2E26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07398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C3787-4788-4E2D-85E8-7928235FD1F8}" type="datetime1">
              <a:rPr lang="en-GB" smtClean="0"/>
              <a:t>10/10/2015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E6079-91C6-465D-B048-4525FE2E26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827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1A4C0-8E5A-4489-9AFE-9C9BA9EF5609}" type="datetime1">
              <a:rPr lang="en-GB" smtClean="0"/>
              <a:t>10/10/2015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E6079-91C6-465D-B048-4525FE2E26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16787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14403-4FD9-4DE7-870A-3A41220FEAC4}" type="datetime1">
              <a:rPr lang="en-GB" smtClean="0"/>
              <a:t>10/10/2015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E6079-91C6-465D-B048-4525FE2E26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8499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4821FE-C5F6-4DD0-A368-6A5EFC108C3C}" type="datetime1">
              <a:rPr lang="en-GB" smtClean="0"/>
              <a:t>10/10/2015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AE6079-91C6-465D-B048-4525FE2E26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9101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creativecommons.org/licenses/by-nc-sa/4.0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Thales Theorem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5656" y="3429000"/>
            <a:ext cx="6400800" cy="1752600"/>
          </a:xfrm>
        </p:spPr>
        <p:txBody>
          <a:bodyPr/>
          <a:lstStyle/>
          <a:p>
            <a:r>
              <a:rPr lang="en-GB" dirty="0" smtClean="0"/>
              <a:t>Proof using the areas of triangles.</a:t>
            </a:r>
            <a:endParaRPr lang="en-GB" dirty="0"/>
          </a:p>
        </p:txBody>
      </p:sp>
      <p:pic>
        <p:nvPicPr>
          <p:cNvPr id="2049" name="Picture 3" descr="Description: Creative Commons Licence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4704" y="6165304"/>
            <a:ext cx="838200" cy="29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1764704" y="6460579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65438" algn="ctr"/>
                <a:tab pos="5730875" algn="r"/>
              </a:tabLst>
            </a:pPr>
            <a:r>
              <a:rPr kumimoji="0" lang="en-GB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© Rich Cochrane &amp; Andrew </a:t>
            </a:r>
            <a:r>
              <a:rPr kumimoji="0" lang="en-GB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McGettigan</a:t>
            </a:r>
            <a:r>
              <a:rPr kumimoji="0" lang="en-GB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Reviewer: Jeremy </a:t>
            </a:r>
            <a:r>
              <a:rPr kumimoji="0" lang="en-GB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Gray</a:t>
            </a:r>
            <a:endParaRPr kumimoji="0" lang="en-GB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65438" algn="ctr"/>
                <a:tab pos="5730875" algn="r"/>
              </a:tabLst>
            </a:pPr>
            <a:r>
              <a:rPr kumimoji="0" lang="en-GB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www.mathcentre.co.uk	Central Saint Martins, UAL	Open University</a:t>
            </a: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72671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23" t="16923" r="25180" b="11539"/>
          <a:stretch/>
        </p:blipFill>
        <p:spPr bwMode="auto">
          <a:xfrm rot="14035603">
            <a:off x="2237310" y="2639408"/>
            <a:ext cx="6231989" cy="52331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Isosceles Triangle 2"/>
          <p:cNvSpPr/>
          <p:nvPr/>
        </p:nvSpPr>
        <p:spPr>
          <a:xfrm>
            <a:off x="3385424" y="3657662"/>
            <a:ext cx="4968552" cy="2448272"/>
          </a:xfrm>
          <a:prstGeom prst="triangle">
            <a:avLst>
              <a:gd name="adj" fmla="val 2589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24048" y="260648"/>
                <a:ext cx="4608512" cy="30846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3200" dirty="0" smtClean="0"/>
                  <a:t>Since the heights are the same, the ratio of areas is the ratio of AP to AB:</a:t>
                </a:r>
              </a:p>
              <a:p>
                <a:endParaRPr lang="en-GB" sz="32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32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sz="3200" b="0" i="1" smtClean="0">
                              <a:latin typeface="Cambria Math"/>
                            </a:rPr>
                            <m:t>𝐴𝑃</m:t>
                          </m:r>
                        </m:num>
                        <m:den>
                          <m:r>
                            <a:rPr lang="en-GB" sz="3200" b="0" i="1" smtClean="0">
                              <a:latin typeface="Cambria Math"/>
                            </a:rPr>
                            <m:t>𝑃𝐵</m:t>
                          </m:r>
                        </m:den>
                      </m:f>
                      <m:r>
                        <a:rPr lang="en-GB" sz="32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sz="32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sz="3200" b="0" i="1" smtClean="0">
                              <a:latin typeface="Cambria Math"/>
                            </a:rPr>
                            <m:t>𝐴𝑟𝑒𝑎</m:t>
                          </m:r>
                          <m:r>
                            <a:rPr lang="en-GB" sz="32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GB" sz="3200" b="0" i="1" smtClean="0">
                              <a:latin typeface="Cambria Math"/>
                            </a:rPr>
                            <m:t>𝑜𝑓</m:t>
                          </m:r>
                          <m:r>
                            <a:rPr lang="en-GB" sz="32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GB" sz="3200" b="0" i="1" smtClean="0">
                              <a:latin typeface="Cambria Math"/>
                            </a:rPr>
                            <m:t>𝐴𝑄𝑃</m:t>
                          </m:r>
                        </m:num>
                        <m:den>
                          <m:r>
                            <a:rPr lang="en-GB" sz="3200" b="0" i="1" smtClean="0">
                              <a:latin typeface="Cambria Math"/>
                            </a:rPr>
                            <m:t>𝐴𝑟𝑒𝑎</m:t>
                          </m:r>
                          <m:r>
                            <a:rPr lang="en-GB" sz="32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GB" sz="3200" b="0" i="1" smtClean="0">
                              <a:latin typeface="Cambria Math"/>
                            </a:rPr>
                            <m:t>𝑜𝑓</m:t>
                          </m:r>
                          <m:r>
                            <a:rPr lang="en-GB" sz="32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GB" sz="3200" b="0" i="1" smtClean="0">
                              <a:latin typeface="Cambria Math"/>
                            </a:rPr>
                            <m:t>𝑃𝑄𝐵</m:t>
                          </m:r>
                        </m:den>
                      </m:f>
                    </m:oMath>
                  </m:oMathPara>
                </a14:m>
                <a:endParaRPr lang="en-GB" sz="3200" dirty="0" smtClean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048" y="260648"/>
                <a:ext cx="4608512" cy="3084627"/>
              </a:xfrm>
              <a:prstGeom prst="rect">
                <a:avLst/>
              </a:prstGeom>
              <a:blipFill rotWithShape="1">
                <a:blip r:embed="rId3"/>
                <a:stretch>
                  <a:fillRect l="-3307" t="-2569" r="-145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Isosceles Triangle 4"/>
          <p:cNvSpPr/>
          <p:nvPr/>
        </p:nvSpPr>
        <p:spPr>
          <a:xfrm>
            <a:off x="3385424" y="3657662"/>
            <a:ext cx="3096344" cy="2448272"/>
          </a:xfrm>
          <a:prstGeom prst="triangle">
            <a:avLst>
              <a:gd name="adj" fmla="val 41003"/>
            </a:avLst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6129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23" t="16923" r="25180" b="11539"/>
          <a:stretch/>
        </p:blipFill>
        <p:spPr bwMode="auto">
          <a:xfrm rot="14035603">
            <a:off x="975614" y="1546650"/>
            <a:ext cx="6231989" cy="52331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9233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23" t="16923" r="25180" b="11539"/>
          <a:stretch/>
        </p:blipFill>
        <p:spPr bwMode="auto">
          <a:xfrm rot="6838055">
            <a:off x="2022234" y="1546649"/>
            <a:ext cx="6231989" cy="52331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Isosceles Triangle 2"/>
          <p:cNvSpPr/>
          <p:nvPr/>
        </p:nvSpPr>
        <p:spPr>
          <a:xfrm rot="14402452">
            <a:off x="3455875" y="3509410"/>
            <a:ext cx="3096344" cy="2448272"/>
          </a:xfrm>
          <a:prstGeom prst="triangle">
            <a:avLst>
              <a:gd name="adj" fmla="val 41003"/>
            </a:avLst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395536" y="548680"/>
            <a:ext cx="46085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/>
              <a:t>Area of AQP is</a:t>
            </a:r>
          </a:p>
          <a:p>
            <a:r>
              <a:rPr lang="en-GB" sz="3600" dirty="0" smtClean="0"/>
              <a:t>½(AP x height)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553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23" t="16923" r="25180" b="11539"/>
          <a:stretch/>
        </p:blipFill>
        <p:spPr bwMode="auto">
          <a:xfrm rot="6987843">
            <a:off x="2022234" y="1546649"/>
            <a:ext cx="6231989" cy="52331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5536" y="548680"/>
            <a:ext cx="46085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/>
              <a:t>Area of ACP is</a:t>
            </a:r>
          </a:p>
          <a:p>
            <a:r>
              <a:rPr lang="en-GB" sz="3600" dirty="0" smtClean="0"/>
              <a:t>½(AP x height)</a:t>
            </a:r>
          </a:p>
        </p:txBody>
      </p:sp>
      <p:sp>
        <p:nvSpPr>
          <p:cNvPr id="6" name="Freeform 5"/>
          <p:cNvSpPr/>
          <p:nvPr/>
        </p:nvSpPr>
        <p:spPr>
          <a:xfrm>
            <a:off x="2265528" y="2756848"/>
            <a:ext cx="3070747" cy="2811439"/>
          </a:xfrm>
          <a:custGeom>
            <a:avLst/>
            <a:gdLst>
              <a:gd name="connsiteX0" fmla="*/ 0 w 3070747"/>
              <a:gd name="connsiteY0" fmla="*/ 2770495 h 2811439"/>
              <a:gd name="connsiteX1" fmla="*/ 3070747 w 3070747"/>
              <a:gd name="connsiteY1" fmla="*/ 0 h 2811439"/>
              <a:gd name="connsiteX2" fmla="*/ 1665027 w 3070747"/>
              <a:gd name="connsiteY2" fmla="*/ 2811439 h 2811439"/>
              <a:gd name="connsiteX3" fmla="*/ 0 w 3070747"/>
              <a:gd name="connsiteY3" fmla="*/ 2770495 h 2811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70747" h="2811439">
                <a:moveTo>
                  <a:pt x="0" y="2770495"/>
                </a:moveTo>
                <a:lnTo>
                  <a:pt x="3070747" y="0"/>
                </a:lnTo>
                <a:lnTo>
                  <a:pt x="1665027" y="2811439"/>
                </a:lnTo>
                <a:lnTo>
                  <a:pt x="0" y="2770495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3555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24048" y="260648"/>
                <a:ext cx="4608512" cy="30846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3200" dirty="0" smtClean="0"/>
                  <a:t>Since the heights are the same, the ratio of areas is the ratio of AP to AB:</a:t>
                </a:r>
              </a:p>
              <a:p>
                <a:endParaRPr lang="en-GB" sz="32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32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sz="3200" b="0" i="1" smtClean="0">
                              <a:latin typeface="Cambria Math"/>
                            </a:rPr>
                            <m:t>𝐴𝑄</m:t>
                          </m:r>
                        </m:num>
                        <m:den>
                          <m:r>
                            <a:rPr lang="en-GB" sz="3200" b="0" i="1" smtClean="0">
                              <a:latin typeface="Cambria Math"/>
                            </a:rPr>
                            <m:t>𝑄𝐶</m:t>
                          </m:r>
                        </m:den>
                      </m:f>
                      <m:r>
                        <a:rPr lang="en-GB" sz="32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sz="32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sz="3200" b="0" i="1" smtClean="0">
                              <a:latin typeface="Cambria Math"/>
                            </a:rPr>
                            <m:t>𝐴𝑟𝑒𝑎</m:t>
                          </m:r>
                          <m:r>
                            <a:rPr lang="en-GB" sz="32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GB" sz="3200" b="0" i="1" smtClean="0">
                              <a:latin typeface="Cambria Math"/>
                            </a:rPr>
                            <m:t>𝑜𝑓</m:t>
                          </m:r>
                          <m:r>
                            <a:rPr lang="en-GB" sz="32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GB" sz="3200" b="0" i="1" smtClean="0">
                              <a:latin typeface="Cambria Math"/>
                            </a:rPr>
                            <m:t>𝐴𝑄𝑃</m:t>
                          </m:r>
                        </m:num>
                        <m:den>
                          <m:r>
                            <a:rPr lang="en-GB" sz="3200" b="0" i="1" smtClean="0">
                              <a:latin typeface="Cambria Math"/>
                            </a:rPr>
                            <m:t>𝐴𝑟𝑒𝑎</m:t>
                          </m:r>
                          <m:r>
                            <a:rPr lang="en-GB" sz="32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GB" sz="3200" b="0" i="1" smtClean="0">
                              <a:latin typeface="Cambria Math"/>
                            </a:rPr>
                            <m:t>𝑜𝑓</m:t>
                          </m:r>
                          <m:r>
                            <a:rPr lang="en-GB" sz="32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GB" sz="3200" b="0" i="1" smtClean="0">
                              <a:latin typeface="Cambria Math"/>
                            </a:rPr>
                            <m:t>𝑄𝐶𝑃</m:t>
                          </m:r>
                        </m:den>
                      </m:f>
                    </m:oMath>
                  </m:oMathPara>
                </a14:m>
                <a:endParaRPr lang="en-GB" sz="3200" dirty="0" smtClean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048" y="260648"/>
                <a:ext cx="4608512" cy="3084627"/>
              </a:xfrm>
              <a:prstGeom prst="rect">
                <a:avLst/>
              </a:prstGeom>
              <a:blipFill rotWithShape="1">
                <a:blip r:embed="rId2"/>
                <a:stretch>
                  <a:fillRect l="-3307" t="-2569" r="-145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23" t="16923" r="25180" b="11539"/>
          <a:stretch/>
        </p:blipFill>
        <p:spPr bwMode="auto">
          <a:xfrm rot="6987843">
            <a:off x="3688253" y="2103644"/>
            <a:ext cx="6231989" cy="52331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Freeform 8"/>
          <p:cNvSpPr/>
          <p:nvPr/>
        </p:nvSpPr>
        <p:spPr>
          <a:xfrm>
            <a:off x="3944203" y="3289110"/>
            <a:ext cx="3098042" cy="2811439"/>
          </a:xfrm>
          <a:custGeom>
            <a:avLst/>
            <a:gdLst>
              <a:gd name="connsiteX0" fmla="*/ 0 w 3098042"/>
              <a:gd name="connsiteY0" fmla="*/ 2811439 h 2811439"/>
              <a:gd name="connsiteX1" fmla="*/ 3098042 w 3098042"/>
              <a:gd name="connsiteY1" fmla="*/ 0 h 2811439"/>
              <a:gd name="connsiteX2" fmla="*/ 1678675 w 3098042"/>
              <a:gd name="connsiteY2" fmla="*/ 2797791 h 2811439"/>
              <a:gd name="connsiteX3" fmla="*/ 0 w 3098042"/>
              <a:gd name="connsiteY3" fmla="*/ 2811439 h 2811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8042" h="2811439">
                <a:moveTo>
                  <a:pt x="0" y="2811439"/>
                </a:moveTo>
                <a:lnTo>
                  <a:pt x="3098042" y="0"/>
                </a:lnTo>
                <a:lnTo>
                  <a:pt x="1678675" y="2797791"/>
                </a:lnTo>
                <a:lnTo>
                  <a:pt x="0" y="2811439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Freeform 9"/>
          <p:cNvSpPr/>
          <p:nvPr/>
        </p:nvSpPr>
        <p:spPr>
          <a:xfrm>
            <a:off x="5677469" y="3261815"/>
            <a:ext cx="2797791" cy="2825086"/>
          </a:xfrm>
          <a:custGeom>
            <a:avLst/>
            <a:gdLst>
              <a:gd name="connsiteX0" fmla="*/ 1392071 w 2797791"/>
              <a:gd name="connsiteY0" fmla="*/ 0 h 2825086"/>
              <a:gd name="connsiteX1" fmla="*/ 0 w 2797791"/>
              <a:gd name="connsiteY1" fmla="*/ 2825086 h 2825086"/>
              <a:gd name="connsiteX2" fmla="*/ 2797791 w 2797791"/>
              <a:gd name="connsiteY2" fmla="*/ 2825086 h 2825086"/>
              <a:gd name="connsiteX3" fmla="*/ 1392071 w 2797791"/>
              <a:gd name="connsiteY3" fmla="*/ 0 h 2825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97791" h="2825086">
                <a:moveTo>
                  <a:pt x="1392071" y="0"/>
                </a:moveTo>
                <a:lnTo>
                  <a:pt x="0" y="2825086"/>
                </a:lnTo>
                <a:lnTo>
                  <a:pt x="2797791" y="2825086"/>
                </a:lnTo>
                <a:lnTo>
                  <a:pt x="1392071" y="0"/>
                </a:lnTo>
                <a:close/>
              </a:path>
            </a:pathLst>
          </a:cu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2923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half" idx="1"/>
              </p:nvPr>
            </p:nvSpPr>
            <p:spPr>
              <a:xfrm>
                <a:off x="457200" y="188640"/>
                <a:ext cx="4038600" cy="5937523"/>
              </a:xfrm>
            </p:spPr>
            <p:txBody>
              <a:bodyPr>
                <a:normAutofit fontScale="92500" lnSpcReduction="20000"/>
              </a:bodyPr>
              <a:lstStyle/>
              <a:p>
                <a:pPr marL="0" indent="0">
                  <a:buNone/>
                </a:pPr>
                <a:r>
                  <a:rPr lang="en-GB" dirty="0"/>
                  <a:t>We wanted to prove:</a:t>
                </a:r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i="1">
                              <a:latin typeface="Cambria Math"/>
                            </a:rPr>
                            <m:t>𝐴𝑃</m:t>
                          </m:r>
                        </m:num>
                        <m:den>
                          <m:r>
                            <a:rPr lang="en-GB" i="1">
                              <a:latin typeface="Cambria Math"/>
                            </a:rPr>
                            <m:t>𝑃𝐵</m:t>
                          </m:r>
                        </m:den>
                      </m:f>
                      <m:r>
                        <a:rPr lang="en-GB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i="1">
                              <a:latin typeface="Cambria Math"/>
                            </a:rPr>
                            <m:t>𝐴𝑄</m:t>
                          </m:r>
                        </m:num>
                        <m:den>
                          <m:r>
                            <a:rPr lang="en-GB" i="1">
                              <a:latin typeface="Cambria Math"/>
                            </a:rPr>
                            <m:t>𝑄𝐶</m:t>
                          </m:r>
                        </m:den>
                      </m:f>
                    </m:oMath>
                  </m:oMathPara>
                </a14:m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r>
                  <a:rPr lang="en-GB" dirty="0"/>
                  <a:t>From the first argument:</a:t>
                </a:r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i="1">
                              <a:latin typeface="Cambria Math"/>
                            </a:rPr>
                            <m:t>𝐴𝑃</m:t>
                          </m:r>
                        </m:num>
                        <m:den>
                          <m:r>
                            <a:rPr lang="en-GB" i="1">
                              <a:latin typeface="Cambria Math"/>
                            </a:rPr>
                            <m:t>𝑃𝐵</m:t>
                          </m:r>
                        </m:den>
                      </m:f>
                      <m:r>
                        <a:rPr lang="en-GB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i="1">
                              <a:latin typeface="Cambria Math"/>
                            </a:rPr>
                            <m:t>𝐴𝑟𝑒𝑎</m:t>
                          </m:r>
                          <m:r>
                            <a:rPr lang="en-GB" i="1">
                              <a:latin typeface="Cambria Math"/>
                            </a:rPr>
                            <m:t> </m:t>
                          </m:r>
                          <m:r>
                            <a:rPr lang="en-GB" i="1">
                              <a:latin typeface="Cambria Math"/>
                            </a:rPr>
                            <m:t>𝑜𝑓</m:t>
                          </m:r>
                          <m:r>
                            <a:rPr lang="en-GB" i="1">
                              <a:latin typeface="Cambria Math"/>
                            </a:rPr>
                            <m:t> </m:t>
                          </m:r>
                          <m:r>
                            <a:rPr lang="en-GB" i="1">
                              <a:latin typeface="Cambria Math"/>
                            </a:rPr>
                            <m:t>𝐴𝑄𝑃</m:t>
                          </m:r>
                        </m:num>
                        <m:den>
                          <m:r>
                            <a:rPr lang="en-GB" i="1">
                              <a:latin typeface="Cambria Math"/>
                            </a:rPr>
                            <m:t>𝐴𝑟𝑒𝑎</m:t>
                          </m:r>
                          <m:r>
                            <a:rPr lang="en-GB" i="1">
                              <a:latin typeface="Cambria Math"/>
                            </a:rPr>
                            <m:t> </m:t>
                          </m:r>
                          <m:r>
                            <a:rPr lang="en-GB" i="1">
                              <a:latin typeface="Cambria Math"/>
                            </a:rPr>
                            <m:t>𝑜𝑓</m:t>
                          </m:r>
                          <m:r>
                            <a:rPr lang="en-GB" i="1">
                              <a:latin typeface="Cambria Math"/>
                            </a:rPr>
                            <m:t> </m:t>
                          </m:r>
                          <m:r>
                            <a:rPr lang="en-GB" i="1">
                              <a:latin typeface="Cambria Math"/>
                            </a:rPr>
                            <m:t>𝑃𝑄𝐵</m:t>
                          </m:r>
                        </m:den>
                      </m:f>
                    </m:oMath>
                  </m:oMathPara>
                </a14:m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r>
                  <a:rPr lang="en-GB" dirty="0"/>
                  <a:t>From the second argument:</a:t>
                </a:r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i="1">
                              <a:latin typeface="Cambria Math"/>
                            </a:rPr>
                            <m:t>𝐴𝑄</m:t>
                          </m:r>
                        </m:num>
                        <m:den>
                          <m:r>
                            <a:rPr lang="en-GB" i="1">
                              <a:latin typeface="Cambria Math"/>
                            </a:rPr>
                            <m:t>𝑄𝐶</m:t>
                          </m:r>
                        </m:den>
                      </m:f>
                      <m:r>
                        <a:rPr lang="en-GB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i="1">
                              <a:latin typeface="Cambria Math"/>
                            </a:rPr>
                            <m:t>𝐴𝑟𝑒𝑎</m:t>
                          </m:r>
                          <m:r>
                            <a:rPr lang="en-GB" i="1">
                              <a:latin typeface="Cambria Math"/>
                            </a:rPr>
                            <m:t> </m:t>
                          </m:r>
                          <m:r>
                            <a:rPr lang="en-GB" i="1">
                              <a:latin typeface="Cambria Math"/>
                            </a:rPr>
                            <m:t>𝑜𝑓</m:t>
                          </m:r>
                          <m:r>
                            <a:rPr lang="en-GB" i="1">
                              <a:latin typeface="Cambria Math"/>
                            </a:rPr>
                            <m:t> </m:t>
                          </m:r>
                          <m:r>
                            <a:rPr lang="en-GB" i="1">
                              <a:latin typeface="Cambria Math"/>
                            </a:rPr>
                            <m:t>𝐴𝑄𝑃</m:t>
                          </m:r>
                        </m:num>
                        <m:den>
                          <m:r>
                            <a:rPr lang="en-GB" i="1">
                              <a:latin typeface="Cambria Math"/>
                            </a:rPr>
                            <m:t>𝐴𝑟𝑒𝑎</m:t>
                          </m:r>
                          <m:r>
                            <a:rPr lang="en-GB" i="1">
                              <a:latin typeface="Cambria Math"/>
                            </a:rPr>
                            <m:t> </m:t>
                          </m:r>
                          <m:r>
                            <a:rPr lang="en-GB" i="1">
                              <a:latin typeface="Cambria Math"/>
                            </a:rPr>
                            <m:t>𝑜𝑓</m:t>
                          </m:r>
                          <m:r>
                            <a:rPr lang="en-GB" i="1">
                              <a:latin typeface="Cambria Math"/>
                            </a:rPr>
                            <m:t> </m:t>
                          </m:r>
                          <m:r>
                            <a:rPr lang="en-GB" i="1">
                              <a:latin typeface="Cambria Math"/>
                            </a:rPr>
                            <m:t>𝑄𝐶𝑃</m:t>
                          </m:r>
                        </m:den>
                      </m:f>
                    </m:oMath>
                  </m:oMathPara>
                </a14:m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457200" y="188640"/>
                <a:ext cx="4038600" cy="5937523"/>
              </a:xfrm>
              <a:blipFill rotWithShape="1">
                <a:blip r:embed="rId2"/>
                <a:stretch>
                  <a:fillRect l="-2564" t="-205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sz="half" idx="2"/>
              </p:nvPr>
            </p:nvSpPr>
            <p:spPr>
              <a:xfrm>
                <a:off x="4648200" y="188640"/>
                <a:ext cx="4038600" cy="5937523"/>
              </a:xfrm>
            </p:spPr>
            <p:txBody>
              <a:bodyPr>
                <a:normAutofit fontScale="92500" lnSpcReduction="20000"/>
              </a:bodyPr>
              <a:lstStyle/>
              <a:p>
                <a:pPr marL="0" indent="0">
                  <a:buNone/>
                </a:pPr>
                <a:endParaRPr lang="en-GB" dirty="0" smtClean="0"/>
              </a:p>
              <a:p>
                <a:pPr marL="0" indent="0">
                  <a:buNone/>
                </a:pPr>
                <a:endParaRPr lang="en-GB" dirty="0" smtClean="0"/>
              </a:p>
              <a:p>
                <a:pPr marL="0" indent="0">
                  <a:buNone/>
                </a:pPr>
                <a:r>
                  <a:rPr lang="en-GB" dirty="0" smtClean="0"/>
                  <a:t>We know (remember!)</a:t>
                </a:r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𝐴𝑟𝑒𝑎</m:t>
                      </m:r>
                      <m:r>
                        <a:rPr lang="en-GB" b="0" i="1" smtClean="0">
                          <a:latin typeface="Cambria Math"/>
                        </a:rPr>
                        <m:t> </m:t>
                      </m:r>
                      <m:r>
                        <a:rPr lang="en-GB" b="0" i="1" smtClean="0">
                          <a:latin typeface="Cambria Math"/>
                        </a:rPr>
                        <m:t>𝑃𝑄𝐵</m:t>
                      </m:r>
                      <m:r>
                        <a:rPr lang="en-GB" b="0" i="1" smtClean="0">
                          <a:latin typeface="Cambria Math"/>
                        </a:rPr>
                        <m:t>=</m:t>
                      </m:r>
                      <m:r>
                        <a:rPr lang="en-GB" b="0" i="1" smtClean="0">
                          <a:latin typeface="Cambria Math"/>
                        </a:rPr>
                        <m:t>𝐴𝑟𝑒𝑎</m:t>
                      </m:r>
                      <m:r>
                        <a:rPr lang="en-GB" b="0" i="1" smtClean="0">
                          <a:latin typeface="Cambria Math"/>
                        </a:rPr>
                        <m:t> </m:t>
                      </m:r>
                      <m:r>
                        <a:rPr lang="en-GB" b="0" i="1" smtClean="0">
                          <a:latin typeface="Cambria Math"/>
                        </a:rPr>
                        <m:t>𝑄𝐶𝑃</m:t>
                      </m:r>
                    </m:oMath>
                  </m:oMathPara>
                </a14:m>
                <a:endParaRPr lang="en-GB" b="0" dirty="0" smtClean="0"/>
              </a:p>
              <a:p>
                <a:pPr marL="0" indent="0">
                  <a:buNone/>
                </a:pPr>
                <a:endParaRPr lang="en-GB" dirty="0" smtClean="0"/>
              </a:p>
              <a:p>
                <a:pPr marL="0" indent="0">
                  <a:buNone/>
                </a:pPr>
                <a:r>
                  <a:rPr lang="en-GB" dirty="0" smtClean="0"/>
                  <a:t>And so:</a:t>
                </a:r>
              </a:p>
              <a:p>
                <a:pPr marL="0" indent="0">
                  <a:buNone/>
                </a:pPr>
                <a:endParaRPr lang="en-GB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/>
                            </a:rPr>
                            <m:t>𝐴𝑃</m:t>
                          </m:r>
                        </m:num>
                        <m:den>
                          <m:r>
                            <a:rPr lang="en-GB" b="0" i="1" smtClean="0">
                              <a:latin typeface="Cambria Math"/>
                            </a:rPr>
                            <m:t>𝑃𝐵</m:t>
                          </m:r>
                        </m:den>
                      </m:f>
                      <m:r>
                        <a:rPr lang="en-GB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/>
                            </a:rPr>
                            <m:t>𝐴𝑟𝑒𝑎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𝐴𝑄𝑃</m:t>
                          </m:r>
                        </m:num>
                        <m:den>
                          <m:r>
                            <a:rPr lang="en-GB" b="0" i="1" smtClean="0">
                              <a:latin typeface="Cambria Math"/>
                            </a:rPr>
                            <m:t>𝐴𝑟𝑒𝑎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𝑃𝑄𝐵</m:t>
                          </m:r>
                        </m:den>
                      </m:f>
                      <m:r>
                        <a:rPr lang="en-GB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/>
                            </a:rPr>
                            <m:t>𝐴𝑟𝑒𝑎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𝐴𝑄𝑃</m:t>
                          </m:r>
                        </m:num>
                        <m:den>
                          <m:r>
                            <a:rPr lang="en-GB" b="0" i="1" smtClean="0">
                              <a:latin typeface="Cambria Math"/>
                            </a:rPr>
                            <m:t>𝐴𝑟𝑒𝑎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𝑄𝐶𝑃</m:t>
                          </m:r>
                        </m:den>
                      </m:f>
                      <m:r>
                        <a:rPr lang="en-GB" b="0" i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/>
                            </a:rPr>
                            <m:t>𝐴𝑄</m:t>
                          </m:r>
                        </m:num>
                        <m:den>
                          <m:r>
                            <a:rPr lang="en-GB" b="0" i="1" smtClean="0">
                              <a:latin typeface="Cambria Math"/>
                            </a:rPr>
                            <m:t>𝑄𝐶</m:t>
                          </m:r>
                        </m:den>
                      </m:f>
                    </m:oMath>
                  </m:oMathPara>
                </a14:m>
                <a:endParaRPr lang="en-GB" dirty="0" smtClean="0"/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4648200" y="188640"/>
                <a:ext cx="4038600" cy="5937523"/>
              </a:xfrm>
              <a:blipFill rotWithShape="1">
                <a:blip r:embed="rId3"/>
                <a:stretch>
                  <a:fillRect l="-271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Straight Connector 6"/>
          <p:cNvCxnSpPr/>
          <p:nvPr/>
        </p:nvCxnSpPr>
        <p:spPr>
          <a:xfrm>
            <a:off x="4319972" y="188640"/>
            <a:ext cx="108012" cy="64807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804248" y="5373216"/>
            <a:ext cx="18722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dirty="0" smtClean="0">
                <a:solidFill>
                  <a:schemeClr val="accent3">
                    <a:lumMod val="75000"/>
                  </a:schemeClr>
                </a:solidFill>
                <a:latin typeface="Bauhaus 93" pitchFamily="82" charset="0"/>
              </a:rPr>
              <a:t>QED!</a:t>
            </a:r>
            <a:endParaRPr lang="en-GB" dirty="0">
              <a:solidFill>
                <a:schemeClr val="accent3">
                  <a:lumMod val="75000"/>
                </a:schemeClr>
              </a:solidFill>
              <a:latin typeface="Bauhaus 93" pitchFamily="82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5667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23" t="16923" r="25180" b="11539"/>
          <a:stretch/>
        </p:blipFill>
        <p:spPr bwMode="auto">
          <a:xfrm>
            <a:off x="2912011" y="1562053"/>
            <a:ext cx="6231989" cy="52331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95536" y="260648"/>
                <a:ext cx="4608512" cy="39821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800" dirty="0" smtClean="0"/>
                  <a:t>Thales Theorem:</a:t>
                </a:r>
              </a:p>
              <a:p>
                <a:endParaRPr lang="en-GB" sz="2800" dirty="0"/>
              </a:p>
              <a:p>
                <a:r>
                  <a:rPr lang="en-GB" sz="2800" dirty="0" smtClean="0"/>
                  <a:t>“PQ cuts the lines AP and AC in proportion.”</a:t>
                </a:r>
              </a:p>
              <a:p>
                <a:endParaRPr lang="en-GB" sz="2800" dirty="0"/>
              </a:p>
              <a:p>
                <a:r>
                  <a:rPr lang="en-GB" sz="2800" dirty="0" smtClean="0"/>
                  <a:t>More formally:</a:t>
                </a:r>
              </a:p>
              <a:p>
                <a:endParaRPr lang="en-GB" sz="28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8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sz="2800" b="0" i="1" smtClean="0">
                              <a:latin typeface="Cambria Math"/>
                            </a:rPr>
                            <m:t>𝐴𝑃</m:t>
                          </m:r>
                        </m:num>
                        <m:den>
                          <m:r>
                            <a:rPr lang="en-GB" sz="2800" b="0" i="1" smtClean="0">
                              <a:latin typeface="Cambria Math"/>
                            </a:rPr>
                            <m:t>𝑃𝐵</m:t>
                          </m:r>
                        </m:den>
                      </m:f>
                      <m:r>
                        <a:rPr lang="en-GB" sz="2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sz="2800" b="0" i="1" smtClean="0">
                              <a:latin typeface="Cambria Math"/>
                            </a:rPr>
                            <m:t>𝐴𝑄</m:t>
                          </m:r>
                        </m:num>
                        <m:den>
                          <m:r>
                            <a:rPr lang="en-GB" sz="2800" b="0" i="1" smtClean="0">
                              <a:latin typeface="Cambria Math"/>
                            </a:rPr>
                            <m:t>𝑄𝐶</m:t>
                          </m:r>
                        </m:den>
                      </m:f>
                    </m:oMath>
                  </m:oMathPara>
                </a14:m>
                <a:endParaRPr lang="en-GB" sz="2800" dirty="0" smtClean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260648"/>
                <a:ext cx="4608512" cy="3982180"/>
              </a:xfrm>
              <a:prstGeom prst="rect">
                <a:avLst/>
              </a:prstGeom>
              <a:blipFill rotWithShape="1">
                <a:blip r:embed="rId3"/>
                <a:stretch>
                  <a:fillRect l="-2778" t="-13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 rot="2244987">
            <a:off x="5511325" y="1784657"/>
            <a:ext cx="155800" cy="31446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 rot="19971796">
            <a:off x="7077252" y="1905574"/>
            <a:ext cx="142749" cy="2873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 rot="19971796">
            <a:off x="8121238" y="4434830"/>
            <a:ext cx="109821" cy="1804761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 rot="2244987">
            <a:off x="3983859" y="4405197"/>
            <a:ext cx="168170" cy="1913379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Freeform 5"/>
          <p:cNvSpPr/>
          <p:nvPr/>
        </p:nvSpPr>
        <p:spPr>
          <a:xfrm>
            <a:off x="3521122" y="4640239"/>
            <a:ext cx="4967785" cy="1487606"/>
          </a:xfrm>
          <a:custGeom>
            <a:avLst/>
            <a:gdLst>
              <a:gd name="connsiteX0" fmla="*/ 1173708 w 4967785"/>
              <a:gd name="connsiteY0" fmla="*/ 0 h 1487606"/>
              <a:gd name="connsiteX1" fmla="*/ 4217159 w 4967785"/>
              <a:gd name="connsiteY1" fmla="*/ 0 h 1487606"/>
              <a:gd name="connsiteX2" fmla="*/ 4967785 w 4967785"/>
              <a:gd name="connsiteY2" fmla="*/ 1487606 h 1487606"/>
              <a:gd name="connsiteX3" fmla="*/ 0 w 4967785"/>
              <a:gd name="connsiteY3" fmla="*/ 1473958 h 1487606"/>
              <a:gd name="connsiteX4" fmla="*/ 1173708 w 4967785"/>
              <a:gd name="connsiteY4" fmla="*/ 0 h 1487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67785" h="1487606">
                <a:moveTo>
                  <a:pt x="1173708" y="0"/>
                </a:moveTo>
                <a:lnTo>
                  <a:pt x="4217159" y="0"/>
                </a:lnTo>
                <a:lnTo>
                  <a:pt x="4967785" y="1487606"/>
                </a:lnTo>
                <a:lnTo>
                  <a:pt x="0" y="1473958"/>
                </a:lnTo>
                <a:lnTo>
                  <a:pt x="117370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6004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23" t="16923" r="25180" b="11539"/>
          <a:stretch/>
        </p:blipFill>
        <p:spPr bwMode="auto">
          <a:xfrm>
            <a:off x="1115616" y="548680"/>
            <a:ext cx="6231989" cy="52331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4284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23" t="16923" r="25180" b="11539"/>
          <a:stretch/>
        </p:blipFill>
        <p:spPr bwMode="auto">
          <a:xfrm rot="10800000">
            <a:off x="1115616" y="548680"/>
            <a:ext cx="6231989" cy="52331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291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 rot="10800000">
            <a:off x="539552" y="476672"/>
            <a:ext cx="3515810" cy="2952328"/>
            <a:chOff x="1115616" y="548680"/>
            <a:chExt cx="6231989" cy="5233182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23" t="16923" r="25180" b="11539"/>
            <a:stretch/>
          </p:blipFill>
          <p:spPr bwMode="auto">
            <a:xfrm>
              <a:off x="1115616" y="548680"/>
              <a:ext cx="6231989" cy="52331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" name="Freeform 2"/>
            <p:cNvSpPr/>
            <p:nvPr/>
          </p:nvSpPr>
          <p:spPr>
            <a:xfrm>
              <a:off x="1651379" y="3616657"/>
              <a:ext cx="4258102" cy="1501253"/>
            </a:xfrm>
            <a:custGeom>
              <a:avLst/>
              <a:gdLst>
                <a:gd name="connsiteX0" fmla="*/ 1173708 w 4258102"/>
                <a:gd name="connsiteY0" fmla="*/ 0 h 1501253"/>
                <a:gd name="connsiteX1" fmla="*/ 4258102 w 4258102"/>
                <a:gd name="connsiteY1" fmla="*/ 0 h 1501253"/>
                <a:gd name="connsiteX2" fmla="*/ 0 w 4258102"/>
                <a:gd name="connsiteY2" fmla="*/ 1501253 h 1501253"/>
                <a:gd name="connsiteX3" fmla="*/ 1173708 w 4258102"/>
                <a:gd name="connsiteY3" fmla="*/ 0 h 1501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58102" h="1501253">
                  <a:moveTo>
                    <a:pt x="1173708" y="0"/>
                  </a:moveTo>
                  <a:lnTo>
                    <a:pt x="4258102" y="0"/>
                  </a:lnTo>
                  <a:lnTo>
                    <a:pt x="0" y="1501253"/>
                  </a:lnTo>
                  <a:lnTo>
                    <a:pt x="1173708" y="0"/>
                  </a:lnTo>
                  <a:close/>
                </a:path>
              </a:pathLst>
            </a:cu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" name="Group 5"/>
          <p:cNvGrpSpPr/>
          <p:nvPr/>
        </p:nvGrpSpPr>
        <p:grpSpPr>
          <a:xfrm rot="10800000">
            <a:off x="4355976" y="548679"/>
            <a:ext cx="3594496" cy="3018402"/>
            <a:chOff x="1115616" y="548680"/>
            <a:chExt cx="6231989" cy="5233182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23" t="16923" r="25180" b="11539"/>
            <a:stretch/>
          </p:blipFill>
          <p:spPr bwMode="auto">
            <a:xfrm>
              <a:off x="1115616" y="548680"/>
              <a:ext cx="6231989" cy="52331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Freeform 7"/>
            <p:cNvSpPr/>
            <p:nvPr/>
          </p:nvSpPr>
          <p:spPr>
            <a:xfrm>
              <a:off x="2893325" y="3589361"/>
              <a:ext cx="3848669" cy="1514902"/>
            </a:xfrm>
            <a:custGeom>
              <a:avLst/>
              <a:gdLst>
                <a:gd name="connsiteX0" fmla="*/ 3098042 w 3848669"/>
                <a:gd name="connsiteY0" fmla="*/ 0 h 1514902"/>
                <a:gd name="connsiteX1" fmla="*/ 0 w 3848669"/>
                <a:gd name="connsiteY1" fmla="*/ 27296 h 1514902"/>
                <a:gd name="connsiteX2" fmla="*/ 3848669 w 3848669"/>
                <a:gd name="connsiteY2" fmla="*/ 1514902 h 1514902"/>
                <a:gd name="connsiteX3" fmla="*/ 3098042 w 3848669"/>
                <a:gd name="connsiteY3" fmla="*/ 0 h 1514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48669" h="1514902">
                  <a:moveTo>
                    <a:pt x="3098042" y="0"/>
                  </a:moveTo>
                  <a:lnTo>
                    <a:pt x="0" y="27296"/>
                  </a:lnTo>
                  <a:lnTo>
                    <a:pt x="3848669" y="1514902"/>
                  </a:lnTo>
                  <a:lnTo>
                    <a:pt x="3098042" y="0"/>
                  </a:lnTo>
                  <a:close/>
                </a:path>
              </a:pathLst>
            </a:cu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0" name="Straight Connector 9"/>
          <p:cNvCxnSpPr/>
          <p:nvPr/>
        </p:nvCxnSpPr>
        <p:spPr>
          <a:xfrm flipV="1">
            <a:off x="3059832" y="851244"/>
            <a:ext cx="0" cy="846941"/>
          </a:xfrm>
          <a:prstGeom prst="line">
            <a:avLst/>
          </a:prstGeom>
          <a:ln w="635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5220072" y="952917"/>
            <a:ext cx="0" cy="846941"/>
          </a:xfrm>
          <a:prstGeom prst="line">
            <a:avLst/>
          </a:prstGeom>
          <a:ln w="635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043608" y="3717032"/>
            <a:ext cx="741682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The area of triangle PQB = the area of triangle PQC</a:t>
            </a:r>
          </a:p>
          <a:p>
            <a:endParaRPr lang="en-GB" sz="2400" dirty="0"/>
          </a:p>
          <a:p>
            <a:r>
              <a:rPr lang="en-GB" sz="2400" dirty="0" smtClean="0"/>
              <a:t>(Because they have the same base and height)</a:t>
            </a:r>
          </a:p>
          <a:p>
            <a:endParaRPr lang="en-GB" sz="2400" dirty="0"/>
          </a:p>
          <a:p>
            <a:r>
              <a:rPr lang="en-GB" sz="2400" dirty="0" smtClean="0"/>
              <a:t>Remember this – we’ll need it later…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1483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23" t="16923" r="25180" b="11539"/>
          <a:stretch/>
        </p:blipFill>
        <p:spPr bwMode="auto">
          <a:xfrm>
            <a:off x="1115616" y="548680"/>
            <a:ext cx="6231989" cy="52331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3558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23" t="16923" r="25180" b="11539"/>
          <a:stretch/>
        </p:blipFill>
        <p:spPr bwMode="auto">
          <a:xfrm rot="14035603">
            <a:off x="975614" y="1546650"/>
            <a:ext cx="6231989" cy="52331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2349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23" t="16923" r="25180" b="11539"/>
          <a:stretch/>
        </p:blipFill>
        <p:spPr bwMode="auto">
          <a:xfrm rot="14035603">
            <a:off x="975614" y="1546650"/>
            <a:ext cx="6231989" cy="52331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Isosceles Triangle 2"/>
          <p:cNvSpPr/>
          <p:nvPr/>
        </p:nvSpPr>
        <p:spPr>
          <a:xfrm>
            <a:off x="2123728" y="2564904"/>
            <a:ext cx="3096344" cy="2448272"/>
          </a:xfrm>
          <a:prstGeom prst="triangle">
            <a:avLst>
              <a:gd name="adj" fmla="val 41003"/>
            </a:avLst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395536" y="548680"/>
            <a:ext cx="46085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/>
              <a:t>Area of AQP is</a:t>
            </a:r>
          </a:p>
          <a:p>
            <a:r>
              <a:rPr lang="en-GB" sz="3600" dirty="0" smtClean="0"/>
              <a:t>½(AP x height)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1523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23" t="16923" r="25180" b="11539"/>
          <a:stretch/>
        </p:blipFill>
        <p:spPr bwMode="auto">
          <a:xfrm rot="14035603">
            <a:off x="975614" y="1546650"/>
            <a:ext cx="6231989" cy="52331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5536" y="548680"/>
            <a:ext cx="46085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/>
              <a:t>Area of PQB is</a:t>
            </a:r>
          </a:p>
          <a:p>
            <a:r>
              <a:rPr lang="en-GB" sz="3600" dirty="0" smtClean="0"/>
              <a:t>½(PB x height)</a:t>
            </a:r>
          </a:p>
        </p:txBody>
      </p:sp>
      <p:sp>
        <p:nvSpPr>
          <p:cNvPr id="6" name="Freeform 5"/>
          <p:cNvSpPr/>
          <p:nvPr/>
        </p:nvSpPr>
        <p:spPr>
          <a:xfrm>
            <a:off x="3466531" y="2552131"/>
            <a:ext cx="3712191" cy="2538484"/>
          </a:xfrm>
          <a:custGeom>
            <a:avLst/>
            <a:gdLst>
              <a:gd name="connsiteX0" fmla="*/ 1842448 w 3712191"/>
              <a:gd name="connsiteY0" fmla="*/ 2483893 h 2538484"/>
              <a:gd name="connsiteX1" fmla="*/ 0 w 3712191"/>
              <a:gd name="connsiteY1" fmla="*/ 0 h 2538484"/>
              <a:gd name="connsiteX2" fmla="*/ 3712191 w 3712191"/>
              <a:gd name="connsiteY2" fmla="*/ 2538484 h 2538484"/>
              <a:gd name="connsiteX3" fmla="*/ 1842448 w 3712191"/>
              <a:gd name="connsiteY3" fmla="*/ 2483893 h 2538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2191" h="2538484">
                <a:moveTo>
                  <a:pt x="1842448" y="2483893"/>
                </a:moveTo>
                <a:lnTo>
                  <a:pt x="0" y="0"/>
                </a:lnTo>
                <a:lnTo>
                  <a:pt x="3712191" y="2538484"/>
                </a:lnTo>
                <a:lnTo>
                  <a:pt x="1842448" y="2483893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7153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361</TotalTime>
  <Words>250</Words>
  <Application>Microsoft Office PowerPoint</Application>
  <PresentationFormat>On-screen Show (4:3)</PresentationFormat>
  <Paragraphs>51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Thales Theorem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Rich</dc:creator>
  <cp:lastModifiedBy>Rich</cp:lastModifiedBy>
  <cp:revision>10</cp:revision>
  <dcterms:created xsi:type="dcterms:W3CDTF">2013-11-14T13:14:41Z</dcterms:created>
  <dcterms:modified xsi:type="dcterms:W3CDTF">2015-10-10T10:08:30Z</dcterms:modified>
</cp:coreProperties>
</file>